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3" r:id="rId4"/>
    <p:sldId id="264" r:id="rId5"/>
    <p:sldId id="277" r:id="rId6"/>
    <p:sldId id="265" r:id="rId7"/>
    <p:sldId id="259" r:id="rId8"/>
    <p:sldId id="261" r:id="rId9"/>
    <p:sldId id="260" r:id="rId10"/>
    <p:sldId id="266" r:id="rId11"/>
    <p:sldId id="271" r:id="rId12"/>
    <p:sldId id="272" r:id="rId13"/>
    <p:sldId id="270" r:id="rId14"/>
    <p:sldId id="278" r:id="rId15"/>
    <p:sldId id="273" r:id="rId16"/>
    <p:sldId id="26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976D6-2214-4BC0-9C07-3BD0165F6614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06EED-B56E-4D6E-AD82-D2FF46C4FD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79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détail nom drakkar,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06EED-B56E-4D6E-AD82-D2FF46C4FD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74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détail nom drakkar,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06EED-B56E-4D6E-AD82-D2FF46C4FD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2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Description du </a:t>
            </a:r>
            <a:r>
              <a:rPr lang="fr-FR" dirty="0" err="1"/>
              <a:t>Karoule</a:t>
            </a:r>
            <a:r>
              <a:rPr lang="fr-FR" dirty="0"/>
              <a:t> ;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06EED-B56E-4D6E-AD82-D2FF46C4FD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25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Prendre des images des différentes étapes de la rentrée </a:t>
            </a:r>
            <a:r>
              <a:rPr lang="fr-FR" dirty="0" err="1"/>
              <a:t>atmo</a:t>
            </a:r>
            <a:r>
              <a:rPr lang="fr-FR" dirty="0"/>
              <a:t> (déploiement du </a:t>
            </a:r>
            <a:r>
              <a:rPr lang="fr-FR" dirty="0" err="1"/>
              <a:t>blouclier</a:t>
            </a:r>
            <a:r>
              <a:rPr lang="fr-FR" dirty="0"/>
              <a:t> + rotation moteur , rentrée,  parachute + </a:t>
            </a:r>
            <a:r>
              <a:rPr lang="fr-FR" dirty="0" err="1"/>
              <a:t>retrofreinage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06EED-B56E-4D6E-AD82-D2FF46C4FD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22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A2E-35AD-41C4-8F3C-35289C711625}" type="datetime1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89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5B93-EAB6-4132-832E-3879D8BD2DCB}" type="datetime1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74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1D58-FF52-4A39-BFB5-C205E0098941}" type="datetime1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04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E00E-7E7B-488B-926F-F374CDEFF667}" type="datetime1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46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1085-C6D0-4B4B-B0DE-AE847592DE54}" type="datetime1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6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4BB5-2E14-4687-8172-7F6FC17E1B59}" type="datetime1">
              <a:rPr lang="fr-FR" smtClean="0"/>
              <a:t>19/11/2023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06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160-E89B-42AD-AFDD-78EA07BEC55A}" type="datetime1">
              <a:rPr lang="fr-FR" smtClean="0"/>
              <a:t>19/11/2023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2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8F91-9289-4407-9351-ED12372FA1D8}" type="datetime1">
              <a:rPr lang="fr-FR" smtClean="0"/>
              <a:t>19/11/2023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58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AE7-ECA7-42C7-9713-F3769DEBF0C2}" type="datetime1">
              <a:rPr lang="fr-FR" smtClean="0"/>
              <a:t>19/11/2023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06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011-BE53-4F9D-9F6D-DE8470C55161}" type="datetime1">
              <a:rPr lang="fr-FR" smtClean="0"/>
              <a:t>19/11/2023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47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AED-B372-4FF5-BF78-E1D48A00F223}" type="datetime1">
              <a:rPr lang="fr-FR" smtClean="0"/>
              <a:t>19/11/2023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5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451E-91C1-418E-91D0-7EE848ADC157}" type="datetime1">
              <a:rPr lang="fr-FR" smtClean="0"/>
              <a:t>19/11/2023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KSPACECONTEST / 18-19.11.2023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0805-264F-44D7-AB8A-8D58CDB04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314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7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C770FD1-32EF-3E35-798B-01E021871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7" b="95789" l="5008" r="97724">
                        <a14:foregroundMark x1="28376" y1="23609" x2="14264" y2="35940"/>
                        <a14:foregroundMark x1="14264" y1="35940" x2="10319" y2="50827"/>
                        <a14:foregroundMark x1="10319" y1="50827" x2="13050" y2="67669"/>
                        <a14:foregroundMark x1="13050" y1="67669" x2="27314" y2="79398"/>
                        <a14:foregroundMark x1="27314" y1="79398" x2="45979" y2="86617"/>
                        <a14:foregroundMark x1="45979" y1="86617" x2="65554" y2="84511"/>
                        <a14:foregroundMark x1="65554" y1="84511" x2="84674" y2="67218"/>
                        <a14:foregroundMark x1="84674" y1="67218" x2="94082" y2="44511"/>
                        <a14:foregroundMark x1="94082" y1="44511" x2="85888" y2="25714"/>
                        <a14:foregroundMark x1="85888" y1="25714" x2="57663" y2="10977"/>
                        <a14:foregroundMark x1="57663" y1="10977" x2="39757" y2="11278"/>
                        <a14:foregroundMark x1="39757" y1="11278" x2="30501" y2="16692"/>
                        <a14:foregroundMark x1="61305" y1="7519" x2="27921" y2="9323"/>
                        <a14:foregroundMark x1="27921" y1="9323" x2="13809" y2="21203"/>
                        <a14:foregroundMark x1="13809" y1="21203" x2="6222" y2="52030"/>
                        <a14:foregroundMark x1="6222" y1="52030" x2="12443" y2="72481"/>
                        <a14:foregroundMark x1="12443" y1="72481" x2="31563" y2="87218"/>
                        <a14:foregroundMark x1="31563" y1="87218" x2="61457" y2="92030"/>
                        <a14:foregroundMark x1="61457" y1="92030" x2="82398" y2="84361"/>
                        <a14:foregroundMark x1="82398" y1="84361" x2="96358" y2="63910"/>
                        <a14:foregroundMark x1="96358" y1="63910" x2="97876" y2="46617"/>
                        <a14:foregroundMark x1="97876" y1="46617" x2="89833" y2="31128"/>
                        <a14:foregroundMark x1="89833" y1="31128" x2="63581" y2="8571"/>
                        <a14:foregroundMark x1="97724" y1="50827" x2="96510" y2="52782"/>
                        <a14:foregroundMark x1="70713" y1="6917" x2="36267" y2="5714"/>
                        <a14:foregroundMark x1="36267" y1="5714" x2="32473" y2="8571"/>
                        <a14:foregroundMark x1="36874" y1="4511" x2="58118" y2="3459"/>
                        <a14:foregroundMark x1="58118" y1="3459" x2="40364" y2="3459"/>
                        <a14:foregroundMark x1="40364" y1="3459" x2="39605" y2="3910"/>
                        <a14:foregroundMark x1="53566" y1="2857" x2="49772" y2="3609"/>
                        <a14:foregroundMark x1="12595" y1="31429" x2="3945" y2="55038"/>
                        <a14:foregroundMark x1="3945" y1="55038" x2="9408" y2="41053"/>
                        <a14:foregroundMark x1="9408" y1="41053" x2="8953" y2="60000"/>
                        <a14:foregroundMark x1="8953" y1="60000" x2="5008" y2="69023"/>
                        <a14:foregroundMark x1="41882" y1="89173" x2="60546" y2="92782"/>
                        <a14:foregroundMark x1="60546" y1="92782" x2="40364" y2="92782"/>
                        <a14:foregroundMark x1="40364" y1="92782" x2="66009" y2="93985"/>
                        <a14:foregroundMark x1="66009" y1="93985" x2="32322" y2="95789"/>
                        <a14:foregroundMark x1="32322" y1="95789" x2="32473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07" y="1815987"/>
            <a:ext cx="3196234" cy="32260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7496BC-3D6F-5A5B-9D08-EDCCFFAD0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308" y="440141"/>
            <a:ext cx="9144000" cy="1083286"/>
          </a:xfrm>
        </p:spPr>
        <p:txBody>
          <a:bodyPr/>
          <a:lstStyle/>
          <a:p>
            <a:r>
              <a:rPr lang="fr-FR" dirty="0"/>
              <a:t>Pitch de mission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D3DA4C-BBDE-E0A5-8321-3BD6FF1EB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954" y="5521560"/>
            <a:ext cx="9144000" cy="84821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Normands</a:t>
            </a:r>
          </a:p>
          <a:p>
            <a:r>
              <a:rPr lang="fr-FR" dirty="0"/>
              <a:t>KSPACECONTEST 18-19/11/2023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A3D4DA-7BC6-ABD2-E13D-AE85413A1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5253159"/>
            <a:ext cx="1547447" cy="1547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E62262-DEB3-47A8-156A-04A3C6BFB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28" b="97080" l="1460" r="94891">
                        <a14:foregroundMark x1="13577" y1="23066" x2="10219" y2="70803"/>
                        <a14:foregroundMark x1="10219" y1="70803" x2="25401" y2="87153"/>
                        <a14:foregroundMark x1="25401" y1="87153" x2="52263" y2="91971"/>
                        <a14:foregroundMark x1="52263" y1="91971" x2="74745" y2="85985"/>
                        <a14:foregroundMark x1="74745" y1="85985" x2="92993" y2="69927"/>
                        <a14:foregroundMark x1="92993" y1="69927" x2="97956" y2="47445"/>
                        <a14:foregroundMark x1="97956" y1="47445" x2="90657" y2="27737"/>
                        <a14:foregroundMark x1="90657" y1="27737" x2="73723" y2="9051"/>
                        <a14:foregroundMark x1="73723" y1="9051" x2="30657" y2="6861"/>
                        <a14:foregroundMark x1="39270" y1="4380" x2="55620" y2="2628"/>
                        <a14:foregroundMark x1="55620" y1="2628" x2="55620" y2="2628"/>
                        <a14:foregroundMark x1="91095" y1="32263" x2="94891" y2="50511"/>
                        <a14:foregroundMark x1="94891" y1="50511" x2="93431" y2="63942"/>
                        <a14:foregroundMark x1="64818" y1="93869" x2="41898" y2="97372"/>
                        <a14:foregroundMark x1="41898" y1="97372" x2="36642" y2="96204"/>
                        <a14:foregroundMark x1="10365" y1="75182" x2="3942" y2="59708"/>
                        <a14:foregroundMark x1="3942" y1="59708" x2="7591" y2="29635"/>
                        <a14:foregroundMark x1="6131" y1="36350" x2="1460" y2="57372"/>
                        <a14:foregroundMark x1="7883" y1="68029" x2="6423" y2="29635"/>
                        <a14:foregroundMark x1="6423" y1="29635" x2="6423" y2="308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6124" y="1815987"/>
            <a:ext cx="2970369" cy="29703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3972B0-2C7D-0FCA-59F3-B32DCA3C4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2" b="94828" l="3171" r="94292">
                        <a14:foregroundMark x1="80338" y1="10776" x2="80338" y2="10776"/>
                        <a14:foregroundMark x1="78013" y1="12284" x2="60465" y2="8621"/>
                        <a14:foregroundMark x1="60465" y1="8621" x2="32770" y2="10560"/>
                        <a14:foregroundMark x1="32770" y1="10560" x2="11839" y2="36422"/>
                        <a14:foregroundMark x1="11839" y1="36422" x2="12051" y2="58836"/>
                        <a14:foregroundMark x1="12051" y1="58836" x2="19239" y2="71552"/>
                        <a14:foregroundMark x1="19239" y1="71552" x2="42918" y2="89440"/>
                        <a14:foregroundMark x1="42918" y1="89440" x2="68922" y2="87069"/>
                        <a14:foregroundMark x1="68922" y1="87069" x2="79704" y2="79310"/>
                        <a14:foregroundMark x1="79704" y1="79310" x2="93235" y2="62069"/>
                        <a14:foregroundMark x1="93235" y1="62069" x2="94503" y2="38578"/>
                        <a14:foregroundMark x1="94503" y1="38578" x2="77378" y2="12716"/>
                        <a14:foregroundMark x1="62579" y1="6466" x2="38055" y2="7759"/>
                        <a14:foregroundMark x1="40592" y1="5603" x2="27696" y2="11638"/>
                        <a14:foregroundMark x1="27696" y1="11638" x2="11628" y2="29957"/>
                        <a14:foregroundMark x1="11628" y1="29957" x2="7035" y2="62946"/>
                        <a14:foregroundMark x1="12630" y1="69902" x2="25793" y2="85129"/>
                        <a14:foregroundMark x1="25793" y1="85129" x2="54968" y2="94828"/>
                        <a14:foregroundMark x1="54968" y1="94828" x2="58562" y2="94181"/>
                        <a14:foregroundMark x1="7787" y1="62675" x2="7188" y2="47198"/>
                        <a14:foregroundMark x1="7188" y1="47198" x2="16068" y2="20043"/>
                        <a14:foregroundMark x1="16068" y1="20043" x2="16913" y2="19612"/>
                        <a14:foregroundMark x1="15645" y1="20905" x2="4400" y2="51334"/>
                        <a14:foregroundMark x1="6131" y1="45259" x2="8034" y2="35991"/>
                        <a14:foregroundMark x1="5285" y1="43534" x2="6906" y2="62993"/>
                        <a14:foregroundMark x1="45666" y1="4957" x2="58140" y2="3664"/>
                        <a14:foregroundMark x1="57082" y1="3664" x2="47357" y2="3017"/>
                        <a14:foregroundMark x1="7400" y1="33836" x2="4739" y2="46042"/>
                        <a14:foregroundMark x1="23221" y1="87243" x2="29175" y2="89009"/>
                        <a14:foregroundMark x1="9091" y1="68534" x2="15011" y2="78664"/>
                        <a14:backgroundMark x1="1903" y1="34052" x2="634" y2="53879"/>
                        <a14:backgroundMark x1="634" y1="53879" x2="2748" y2="64224"/>
                        <a14:backgroundMark x1="14376" y1="79957" x2="18393" y2="85991"/>
                        <a14:backgroundMark x1="17125" y1="83836" x2="13960" y2="79239"/>
                        <a14:backgroundMark x1="8018" y1="69122" x2="4863" y2="57328"/>
                        <a14:backgroundMark x1="13988" y1="79224" x2="17125" y2="84483"/>
                        <a14:backgroundMark x1="7611" y1="68534" x2="7976" y2="69145"/>
                        <a14:backgroundMark x1="10646" y1="78350" x2="10994" y2="79310"/>
                        <a14:backgroundMark x1="5285" y1="63578" x2="7416" y2="69451"/>
                        <a14:backgroundMark x1="19027" y1="85560" x2="20930" y2="885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9106" y="1629000"/>
            <a:ext cx="367378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9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791A1FA-AB22-CF14-F94E-CDAFF32C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58" y="-1982094"/>
            <a:ext cx="11690683" cy="114964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4EDB1D-05F9-3DED-0AE5-3A2F28CA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Remplissage des réservoirs de la barrique par le </a:t>
            </a:r>
            <a:r>
              <a:rPr lang="fr-FR" dirty="0" err="1"/>
              <a:t>Kamion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E162EE-E679-EBB2-704A-95F1C9BAF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355" y="5177903"/>
            <a:ext cx="2091109" cy="1761897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53F1B59-FCC9-9212-35FD-43921CA1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017CF4-5237-170A-0AC5-F17E89AF8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5011" y="650590"/>
            <a:ext cx="5903495" cy="50510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92662F-1C4D-45CC-65AD-69A5842F6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5279">
            <a:off x="448795" y="3224795"/>
            <a:ext cx="3785944" cy="1755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EA4820F-246C-573D-F30B-0F994DEB4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484" y="3511580"/>
            <a:ext cx="2038801" cy="18727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EEF5CA9-BDF0-AD9C-5DC5-C2C1C91E8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2" b="93172" l="9585" r="89457">
                        <a14:foregroundMark x1="23224" y1="80837" x2="18530" y2="84581"/>
                        <a14:foregroundMark x1="23500" y1="80617" x2="23224" y2="80837"/>
                        <a14:foregroundMark x1="34824" y1="71586" x2="23500" y2="80617"/>
                        <a14:foregroundMark x1="18530" y1="84581" x2="15016" y2="92291"/>
                        <a14:foregroundMark x1="54952" y1="79736" x2="55911" y2="86123"/>
                        <a14:foregroundMark x1="81150" y1="93172" x2="81150" y2="93172"/>
                        <a14:foregroundMark x1="64537" y1="74670" x2="64537" y2="74670"/>
                        <a14:foregroundMark x1="68690" y1="80837" x2="68690" y2="80837"/>
                        <a14:backgroundMark x1="17252" y1="78634" x2="12460" y2="81938"/>
                        <a14:backgroundMark x1="18850" y1="80837" x2="18850" y2="80837"/>
                        <a14:backgroundMark x1="21086" y1="80617" x2="21086" y2="80617"/>
                        <a14:backgroundMark x1="18211" y1="71145" x2="17252" y2="66740"/>
                        <a14:backgroundMark x1="37700" y1="80617" x2="36422" y2="82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5298" y="2212295"/>
            <a:ext cx="2517252" cy="36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2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2295D8D6-BF1E-5595-3371-AA5613EF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508" y="2105889"/>
            <a:ext cx="3670110" cy="36030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63A774-D1DC-26C2-5A44-4B01CB4B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17199"/>
            <a:ext cx="10515600" cy="1325563"/>
          </a:xfrm>
        </p:spPr>
        <p:txBody>
          <a:bodyPr/>
          <a:lstStyle/>
          <a:p>
            <a:r>
              <a:rPr lang="fr-FR" dirty="0"/>
              <a:t>Départ du drakkar et de la barrique pleine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CC6A12-B48C-1452-8DC5-B0AB57298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95789" l="5008" r="97724">
                        <a14:foregroundMark x1="28376" y1="23609" x2="14264" y2="35940"/>
                        <a14:foregroundMark x1="14264" y1="35940" x2="10319" y2="50827"/>
                        <a14:foregroundMark x1="10319" y1="50827" x2="13050" y2="67669"/>
                        <a14:foregroundMark x1="13050" y1="67669" x2="27314" y2="79398"/>
                        <a14:foregroundMark x1="27314" y1="79398" x2="45979" y2="86617"/>
                        <a14:foregroundMark x1="45979" y1="86617" x2="65554" y2="84511"/>
                        <a14:foregroundMark x1="65554" y1="84511" x2="84674" y2="67218"/>
                        <a14:foregroundMark x1="84674" y1="67218" x2="94082" y2="44511"/>
                        <a14:foregroundMark x1="94082" y1="44511" x2="85888" y2="25714"/>
                        <a14:foregroundMark x1="85888" y1="25714" x2="57663" y2="10977"/>
                        <a14:foregroundMark x1="57663" y1="10977" x2="39757" y2="11278"/>
                        <a14:foregroundMark x1="39757" y1="11278" x2="30501" y2="16692"/>
                        <a14:foregroundMark x1="61305" y1="7519" x2="27921" y2="9323"/>
                        <a14:foregroundMark x1="27921" y1="9323" x2="13809" y2="21203"/>
                        <a14:foregroundMark x1="13809" y1="21203" x2="6222" y2="52030"/>
                        <a14:foregroundMark x1="6222" y1="52030" x2="12443" y2="72481"/>
                        <a14:foregroundMark x1="12443" y1="72481" x2="31563" y2="87218"/>
                        <a14:foregroundMark x1="31563" y1="87218" x2="61457" y2="92030"/>
                        <a14:foregroundMark x1="61457" y1="92030" x2="82398" y2="84361"/>
                        <a14:foregroundMark x1="82398" y1="84361" x2="96358" y2="63910"/>
                        <a14:foregroundMark x1="96358" y1="63910" x2="97876" y2="46617"/>
                        <a14:foregroundMark x1="97876" y1="46617" x2="89833" y2="31128"/>
                        <a14:foregroundMark x1="89833" y1="31128" x2="63581" y2="8571"/>
                        <a14:foregroundMark x1="97724" y1="50827" x2="96510" y2="52782"/>
                        <a14:foregroundMark x1="70713" y1="6917" x2="36267" y2="5714"/>
                        <a14:foregroundMark x1="36267" y1="5714" x2="32473" y2="8571"/>
                        <a14:foregroundMark x1="36874" y1="4511" x2="58118" y2="3459"/>
                        <a14:foregroundMark x1="58118" y1="3459" x2="40364" y2="3459"/>
                        <a14:foregroundMark x1="40364" y1="3459" x2="39605" y2="3910"/>
                        <a14:foregroundMark x1="53566" y1="2857" x2="49772" y2="3609"/>
                        <a14:foregroundMark x1="12595" y1="31429" x2="3945" y2="55038"/>
                        <a14:foregroundMark x1="3945" y1="55038" x2="9408" y2="41053"/>
                        <a14:foregroundMark x1="9408" y1="41053" x2="8953" y2="60000"/>
                        <a14:foregroundMark x1="8953" y1="60000" x2="5008" y2="69023"/>
                        <a14:foregroundMark x1="41882" y1="89173" x2="60546" y2="92782"/>
                        <a14:foregroundMark x1="60546" y1="92782" x2="40364" y2="92782"/>
                        <a14:foregroundMark x1="40364" y1="92782" x2="66009" y2="93985"/>
                        <a14:foregroundMark x1="66009" y1="93985" x2="32322" y2="95789"/>
                        <a14:foregroundMark x1="32322" y1="95789" x2="32473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72150" y="2294400"/>
            <a:ext cx="3196234" cy="3226026"/>
          </a:xfrm>
          <a:prstGeom prst="rect">
            <a:avLst/>
          </a:prstGeom>
        </p:spPr>
      </p:pic>
      <p:cxnSp>
        <p:nvCxnSpPr>
          <p:cNvPr id="4" name="Connecteur : en arc 3">
            <a:extLst>
              <a:ext uri="{FF2B5EF4-FFF2-40B4-BE49-F238E27FC236}">
                <a16:creationId xmlns:a16="http://schemas.microsoft.com/office/drawing/2014/main" id="{41288E5E-D3E1-965D-C66F-4D9A86068D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82492" y="3432767"/>
            <a:ext cx="713630" cy="706095"/>
          </a:xfrm>
          <a:prstGeom prst="curvedConnector3">
            <a:avLst>
              <a:gd name="adj1" fmla="val 14241"/>
            </a:avLst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2634411-0B84-6993-59B9-BD3F37B05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87188">
            <a:off x="5363275" y="1043020"/>
            <a:ext cx="4551970" cy="3469199"/>
          </a:xfr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7F9DA9D-92FC-443C-1826-E0A32DD45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7355" y="5177903"/>
            <a:ext cx="2091109" cy="1761897"/>
          </a:xfrm>
          <a:prstGeom prst="rect">
            <a:avLst/>
          </a:prstGeom>
        </p:spPr>
      </p:pic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F49B9249-953E-79A8-9CE0-3B1FAC87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4034BB-745D-2FC3-3EA0-353AD0857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8775" y="2470710"/>
            <a:ext cx="4072481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35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2295D8D6-BF1E-5595-3371-AA5613EF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658" y="1599337"/>
            <a:ext cx="3670110" cy="36030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63A774-D1DC-26C2-5A44-4B01CB4B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17199"/>
            <a:ext cx="10515600" cy="1325563"/>
          </a:xfrm>
        </p:spPr>
        <p:txBody>
          <a:bodyPr/>
          <a:lstStyle/>
          <a:p>
            <a:r>
              <a:rPr lang="fr-FR" dirty="0"/>
              <a:t>Arriver du drakkar et de la barrique en Orbite terrestre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CC6A12-B48C-1452-8DC5-B0AB57298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95789" l="5008" r="97724">
                        <a14:foregroundMark x1="28376" y1="23609" x2="14264" y2="35940"/>
                        <a14:foregroundMark x1="14264" y1="35940" x2="10319" y2="50827"/>
                        <a14:foregroundMark x1="10319" y1="50827" x2="13050" y2="67669"/>
                        <a14:foregroundMark x1="13050" y1="67669" x2="27314" y2="79398"/>
                        <a14:foregroundMark x1="27314" y1="79398" x2="45979" y2="86617"/>
                        <a14:foregroundMark x1="45979" y1="86617" x2="65554" y2="84511"/>
                        <a14:foregroundMark x1="65554" y1="84511" x2="84674" y2="67218"/>
                        <a14:foregroundMark x1="84674" y1="67218" x2="94082" y2="44511"/>
                        <a14:foregroundMark x1="94082" y1="44511" x2="85888" y2="25714"/>
                        <a14:foregroundMark x1="85888" y1="25714" x2="57663" y2="10977"/>
                        <a14:foregroundMark x1="57663" y1="10977" x2="39757" y2="11278"/>
                        <a14:foregroundMark x1="39757" y1="11278" x2="30501" y2="16692"/>
                        <a14:foregroundMark x1="61305" y1="7519" x2="27921" y2="9323"/>
                        <a14:foregroundMark x1="27921" y1="9323" x2="13809" y2="21203"/>
                        <a14:foregroundMark x1="13809" y1="21203" x2="6222" y2="52030"/>
                        <a14:foregroundMark x1="6222" y1="52030" x2="12443" y2="72481"/>
                        <a14:foregroundMark x1="12443" y1="72481" x2="31563" y2="87218"/>
                        <a14:foregroundMark x1="31563" y1="87218" x2="61457" y2="92030"/>
                        <a14:foregroundMark x1="61457" y1="92030" x2="82398" y2="84361"/>
                        <a14:foregroundMark x1="82398" y1="84361" x2="96358" y2="63910"/>
                        <a14:foregroundMark x1="96358" y1="63910" x2="97876" y2="46617"/>
                        <a14:foregroundMark x1="97876" y1="46617" x2="89833" y2="31128"/>
                        <a14:foregroundMark x1="89833" y1="31128" x2="63581" y2="8571"/>
                        <a14:foregroundMark x1="97724" y1="50827" x2="96510" y2="52782"/>
                        <a14:foregroundMark x1="70713" y1="6917" x2="36267" y2="5714"/>
                        <a14:foregroundMark x1="36267" y1="5714" x2="32473" y2="8571"/>
                        <a14:foregroundMark x1="36874" y1="4511" x2="58118" y2="3459"/>
                        <a14:foregroundMark x1="58118" y1="3459" x2="40364" y2="3459"/>
                        <a14:foregroundMark x1="40364" y1="3459" x2="39605" y2="3910"/>
                        <a14:foregroundMark x1="53566" y1="2857" x2="49772" y2="3609"/>
                        <a14:foregroundMark x1="12595" y1="31429" x2="3945" y2="55038"/>
                        <a14:foregroundMark x1="3945" y1="55038" x2="9408" y2="41053"/>
                        <a14:foregroundMark x1="9408" y1="41053" x2="8953" y2="60000"/>
                        <a14:foregroundMark x1="8953" y1="60000" x2="5008" y2="69023"/>
                        <a14:foregroundMark x1="41882" y1="89173" x2="60546" y2="92782"/>
                        <a14:foregroundMark x1="60546" y1="92782" x2="40364" y2="92782"/>
                        <a14:foregroundMark x1="40364" y1="92782" x2="66009" y2="93985"/>
                        <a14:foregroundMark x1="66009" y1="93985" x2="32322" y2="95789"/>
                        <a14:foregroundMark x1="32322" y1="95789" x2="32473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87848"/>
            <a:ext cx="3196234" cy="3226026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2634411-0B84-6993-59B9-BD3F37B05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87188">
            <a:off x="2761447" y="1172236"/>
            <a:ext cx="4551970" cy="3469199"/>
          </a:xfr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7F9DA9D-92FC-443C-1826-E0A32DD45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7355" y="5177903"/>
            <a:ext cx="2091109" cy="1761897"/>
          </a:xfrm>
          <a:prstGeom prst="rect">
            <a:avLst/>
          </a:prstGeom>
        </p:spPr>
      </p:pic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F49B9249-953E-79A8-9CE0-3B1FAC87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E9A805-6AA8-FA2C-C161-890525291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8080" y="2596311"/>
            <a:ext cx="4072481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43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EDB1D-05F9-3DED-0AE5-3A2F28CA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Freinage, libération de la barrique pour une rentrée atmosphérique contrôler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E162EE-E679-EBB2-704A-95F1C9BAF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355" y="5177903"/>
            <a:ext cx="2091109" cy="176189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5A192E4-5978-FC97-EA89-6BC2D36E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948" y="1803259"/>
            <a:ext cx="4645290" cy="46896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12BCDE-4CE7-0A5D-B462-FF4D3ED86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056" y="1803259"/>
            <a:ext cx="3785944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6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3602F-4E8B-CBB4-A871-0BDA2351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la barrique résiste à la rentrée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9EBA75-4C85-22FC-64AA-71F853EB7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1300" cy="4351338"/>
          </a:xfrm>
        </p:spPr>
        <p:txBody>
          <a:bodyPr/>
          <a:lstStyle/>
          <a:p>
            <a:r>
              <a:rPr lang="fr-FR" dirty="0"/>
              <a:t>Matériaux renforcés</a:t>
            </a:r>
          </a:p>
          <a:p>
            <a:r>
              <a:rPr lang="fr-FR" dirty="0" err="1"/>
              <a:t>ActiveCooling</a:t>
            </a:r>
            <a:r>
              <a:rPr lang="fr-FR" baseline="30000" dirty="0" err="1"/>
              <a:t>TM</a:t>
            </a:r>
            <a:endParaRPr lang="fr-FR" dirty="0"/>
          </a:p>
          <a:p>
            <a:r>
              <a:rPr lang="fr-FR" dirty="0"/>
              <a:t>Un bouclier thermique révolutionnaire et gonflable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C05C3A-2968-298A-9C7D-97CCAF6B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AE1A78-A80D-5BA4-1EE7-E5D54341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355" y="5177903"/>
            <a:ext cx="2091109" cy="17618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EB6167-A2FD-A8C9-8CF2-AEDFD96B5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362" y="1445419"/>
            <a:ext cx="4798613" cy="5111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5DDE3150-FD26-A6F6-0941-82D4D27CF1C6}"/>
              </a:ext>
            </a:extLst>
          </p:cNvPr>
          <p:cNvSpPr/>
          <p:nvPr/>
        </p:nvSpPr>
        <p:spPr>
          <a:xfrm>
            <a:off x="8943975" y="1824036"/>
            <a:ext cx="2924175" cy="39100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0ACA593-9E24-BAAB-8677-2E8A1638FBB9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2829919" cy="4695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2DA09A39-781B-D47E-A72F-7E1D376FE3FF}"/>
              </a:ext>
            </a:extLst>
          </p:cNvPr>
          <p:cNvSpPr/>
          <p:nvPr/>
        </p:nvSpPr>
        <p:spPr>
          <a:xfrm>
            <a:off x="4470206" y="2710260"/>
            <a:ext cx="2368743" cy="7187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769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EDB1D-05F9-3DED-0AE5-3A2F28CA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méthode direct : le char au diesel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42A71AD-3802-B3BC-55C3-70117B866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7113" y="1825625"/>
            <a:ext cx="1637773" cy="43513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DE162EE-E679-EBB2-704A-95F1C9BAF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355" y="5177903"/>
            <a:ext cx="2091109" cy="176189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33C7BA-75F3-A8E2-9DCC-6EF26385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14DEDF-124B-E2E5-F3E4-0140B6D896E4}"/>
              </a:ext>
            </a:extLst>
          </p:cNvPr>
          <p:cNvSpPr txBox="1"/>
          <p:nvPr/>
        </p:nvSpPr>
        <p:spPr>
          <a:xfrm>
            <a:off x="1114424" y="2477408"/>
            <a:ext cx="352451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1485 T eq. CO2:</a:t>
            </a:r>
          </a:p>
          <a:p>
            <a:r>
              <a:rPr lang="fr-FR" dirty="0"/>
              <a:t>= 629.237.288 km en TGV</a:t>
            </a:r>
          </a:p>
          <a:p>
            <a:r>
              <a:rPr lang="fr-FR" sz="1400" dirty="0"/>
              <a:t>= 6.824.449 km en voiture</a:t>
            </a:r>
          </a:p>
          <a:p>
            <a:r>
              <a:rPr lang="fr-FR" sz="1100" dirty="0"/>
              <a:t>= 1.637 armoire normandes</a:t>
            </a:r>
          </a:p>
          <a:p>
            <a:r>
              <a:rPr lang="fr-FR" sz="1000" dirty="0"/>
              <a:t>= 2.578.937 kg de chou de Bruxelles</a:t>
            </a:r>
          </a:p>
          <a:p>
            <a:r>
              <a:rPr lang="fr-FR" sz="1000" dirty="0"/>
              <a:t>= …</a:t>
            </a:r>
          </a:p>
        </p:txBody>
      </p:sp>
    </p:spTree>
    <p:extLst>
      <p:ext uri="{BB962C8B-B14F-4D97-AF65-F5344CB8AC3E}">
        <p14:creationId xmlns:p14="http://schemas.microsoft.com/office/powerpoint/2010/main" val="264721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8B1E6-7BE7-41D8-6559-0F1E7EBD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4200"/>
          </a:xfrm>
        </p:spPr>
        <p:txBody>
          <a:bodyPr>
            <a:normAutofit/>
          </a:bodyPr>
          <a:lstStyle/>
          <a:p>
            <a:pPr algn="ctr"/>
            <a:r>
              <a:rPr lang="fr-FR" sz="6600" dirty="0">
                <a:solidFill>
                  <a:srgbClr val="FF9999"/>
                </a:solidFill>
                <a:latin typeface="Comic Sans MS" panose="030F0702030302020204" pitchFamily="66" charset="0"/>
              </a:rPr>
              <a:t>ÉCHEC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F89383-A3CB-254F-C7D4-281B2AE5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16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Impossible pour nous de finaliser l’ensemble de la mission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/>
              <a:t>Point positifs :</a:t>
            </a:r>
          </a:p>
          <a:p>
            <a:pPr marL="0" indent="0">
              <a:buNone/>
            </a:pPr>
            <a:r>
              <a:rPr lang="fr-FR" sz="2000" dirty="0"/>
              <a:t>- Étude de plusieurs architectures avant KSP</a:t>
            </a:r>
          </a:p>
          <a:p>
            <a:pPr marL="0" indent="0">
              <a:buNone/>
            </a:pPr>
            <a:r>
              <a:rPr lang="fr-FR" sz="2000" dirty="0"/>
              <a:t>- Le divertissement fut de mise.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/>
              <a:t>Points négatifs :</a:t>
            </a:r>
          </a:p>
          <a:p>
            <a:pPr marL="0" indent="0">
              <a:buNone/>
            </a:pPr>
            <a:r>
              <a:rPr lang="fr-FR" sz="2000" dirty="0"/>
              <a:t>- Archi. qui n’as pas été pensée dans les détails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AA6775-BB3D-88B9-4B53-34187EF5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6F305D-0556-9B17-A239-2252E910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5580177"/>
            <a:ext cx="1531658" cy="12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8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8B1E6-7BE7-41D8-6559-0F1E7EBD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5175"/>
          </a:xfrm>
        </p:spPr>
        <p:txBody>
          <a:bodyPr/>
          <a:lstStyle/>
          <a:p>
            <a:pPr algn="ctr"/>
            <a:r>
              <a:rPr lang="fr-FR" dirty="0"/>
              <a:t>Hâte de vous accueillir dans notre D.R.A.K.K.A.R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E4DCE3-91CE-2F0A-F3E9-BCD41580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5A97955-AC80-B923-D3E6-9B8FD3180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024" y="2084629"/>
            <a:ext cx="4933952" cy="41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2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86F7B-72C5-FC57-B85A-0A61F2F7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des objectifs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1A2FB4-C2DC-30C7-0ED2-6158028CD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Effectuer un lancement vers Mars direct</a:t>
            </a:r>
          </a:p>
          <a:p>
            <a:r>
              <a:rPr lang="fr-FR" dirty="0"/>
              <a:t>Utiliser la lune pour récupérer des ressources pour produire du carburant</a:t>
            </a:r>
          </a:p>
          <a:p>
            <a:r>
              <a:rPr lang="fr-FR" dirty="0"/>
              <a:t>Comparer les deux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D190D0-2D88-88E8-4062-820B7E0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307" y="5185169"/>
            <a:ext cx="2085013" cy="2615411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D67C95-0394-61C3-472B-AF7C4671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</p:spTree>
    <p:extLst>
      <p:ext uri="{BB962C8B-B14F-4D97-AF65-F5344CB8AC3E}">
        <p14:creationId xmlns:p14="http://schemas.microsoft.com/office/powerpoint/2010/main" val="277279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86F7B-72C5-FC57-B85A-0A61F2F7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méthode des Normands 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D190D0-2D88-88E8-4062-820B7E0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307" y="5185169"/>
            <a:ext cx="2085013" cy="2615411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9F3C3F4-1597-160D-0790-48F73769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128" y="2212426"/>
            <a:ext cx="1737946" cy="6713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000" dirty="0"/>
              <a:t>Gateway </a:t>
            </a:r>
          </a:p>
        </p:txBody>
      </p:sp>
      <p:sp>
        <p:nvSpPr>
          <p:cNvPr id="9" name="Croix 8">
            <a:extLst>
              <a:ext uri="{FF2B5EF4-FFF2-40B4-BE49-F238E27FC236}">
                <a16:creationId xmlns:a16="http://schemas.microsoft.com/office/drawing/2014/main" id="{6C0F619A-4E1D-0FB2-D790-E6517C31848E}"/>
              </a:ext>
            </a:extLst>
          </p:cNvPr>
          <p:cNvSpPr/>
          <p:nvPr/>
        </p:nvSpPr>
        <p:spPr>
          <a:xfrm rot="18566801">
            <a:off x="2155463" y="1740635"/>
            <a:ext cx="1464383" cy="1487597"/>
          </a:xfrm>
          <a:prstGeom prst="plus">
            <a:avLst>
              <a:gd name="adj" fmla="val 4055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0000"/>
              </a:highlight>
            </a:endParaRPr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D605F34E-607C-9BDF-DB2D-2A136E8A06D2}"/>
              </a:ext>
            </a:extLst>
          </p:cNvPr>
          <p:cNvSpPr txBox="1">
            <a:spLocks/>
          </p:cNvSpPr>
          <p:nvPr/>
        </p:nvSpPr>
        <p:spPr>
          <a:xfrm>
            <a:off x="7863255" y="2191097"/>
            <a:ext cx="3766038" cy="1108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 </a:t>
            </a:r>
            <a:r>
              <a:rPr lang="fr-FR" dirty="0" err="1"/>
              <a:t>craft</a:t>
            </a:r>
            <a:r>
              <a:rPr lang="fr-FR" dirty="0"/>
              <a:t> qui vient au fuel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00BAF0B-E816-0F01-835E-11ED2EB13947}"/>
              </a:ext>
            </a:extLst>
          </p:cNvPr>
          <p:cNvCxnSpPr/>
          <p:nvPr/>
        </p:nvCxnSpPr>
        <p:spPr>
          <a:xfrm>
            <a:off x="4193932" y="2428269"/>
            <a:ext cx="34026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6">
            <a:extLst>
              <a:ext uri="{FF2B5EF4-FFF2-40B4-BE49-F238E27FC236}">
                <a16:creationId xmlns:a16="http://schemas.microsoft.com/office/drawing/2014/main" id="{5C942356-0137-45CB-11ED-3FE023A0E642}"/>
              </a:ext>
            </a:extLst>
          </p:cNvPr>
          <p:cNvSpPr txBox="1">
            <a:spLocks/>
          </p:cNvSpPr>
          <p:nvPr/>
        </p:nvSpPr>
        <p:spPr>
          <a:xfrm>
            <a:off x="1997714" y="3875172"/>
            <a:ext cx="1737946" cy="671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dirty="0" err="1"/>
              <a:t>Norway</a:t>
            </a:r>
            <a:r>
              <a:rPr lang="fr-FR" sz="4000" dirty="0"/>
              <a:t> </a:t>
            </a:r>
          </a:p>
        </p:txBody>
      </p:sp>
      <p:sp>
        <p:nvSpPr>
          <p:cNvPr id="21" name="Espace réservé du contenu 6">
            <a:extLst>
              <a:ext uri="{FF2B5EF4-FFF2-40B4-BE49-F238E27FC236}">
                <a16:creationId xmlns:a16="http://schemas.microsoft.com/office/drawing/2014/main" id="{95A11235-078F-92BB-940E-EB605671E61D}"/>
              </a:ext>
            </a:extLst>
          </p:cNvPr>
          <p:cNvSpPr txBox="1">
            <a:spLocks/>
          </p:cNvSpPr>
          <p:nvPr/>
        </p:nvSpPr>
        <p:spPr>
          <a:xfrm>
            <a:off x="7849841" y="3853843"/>
            <a:ext cx="3766038" cy="1108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 fuel qui vient au </a:t>
            </a:r>
            <a:r>
              <a:rPr lang="fr-FR" dirty="0" err="1"/>
              <a:t>craft</a:t>
            </a:r>
            <a:r>
              <a:rPr lang="fr-FR" dirty="0"/>
              <a:t> sur terre 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AC0FF32-8AB8-89D4-009E-836B527F9304}"/>
              </a:ext>
            </a:extLst>
          </p:cNvPr>
          <p:cNvCxnSpPr/>
          <p:nvPr/>
        </p:nvCxnSpPr>
        <p:spPr>
          <a:xfrm>
            <a:off x="4180518" y="4091015"/>
            <a:ext cx="34026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èche : chevron 23">
            <a:extLst>
              <a:ext uri="{FF2B5EF4-FFF2-40B4-BE49-F238E27FC236}">
                <a16:creationId xmlns:a16="http://schemas.microsoft.com/office/drawing/2014/main" id="{29F84E2E-54E3-D54B-AE1E-42344E5DC07C}"/>
              </a:ext>
            </a:extLst>
          </p:cNvPr>
          <p:cNvSpPr/>
          <p:nvPr/>
        </p:nvSpPr>
        <p:spPr>
          <a:xfrm>
            <a:off x="1489356" y="3732090"/>
            <a:ext cx="482600" cy="776372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083248-9586-010C-4275-CCE97295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</p:spTree>
    <p:extLst>
      <p:ext uri="{BB962C8B-B14F-4D97-AF65-F5344CB8AC3E}">
        <p14:creationId xmlns:p14="http://schemas.microsoft.com/office/powerpoint/2010/main" val="2629670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D1586-2FE1-FC07-1B30-FA466D7B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Système en quatre blocs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8BD832-8E5D-346A-200F-6642045F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33547" cy="4351338"/>
          </a:xfrm>
        </p:spPr>
        <p:txBody>
          <a:bodyPr numCol="2" spcCol="360000">
            <a:normAutofit lnSpcReduction="10000"/>
          </a:bodyPr>
          <a:lstStyle/>
          <a:p>
            <a:r>
              <a:rPr lang="fr-FR" dirty="0"/>
              <a:t>Le DRAKKAR* : Pilier de l’architecture normande 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La barrique : Pour transporter l’or bleu et la rapporter sur terre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Valhalla : Le site de l’or bleu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Char : Pour le lancement de la charge utile depuis la terre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466F23-BC71-2950-1250-2DB53AA52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58" y="2126291"/>
            <a:ext cx="3375795" cy="28902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2C7201-FFEE-556C-F0A2-FDFEB0F72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224" y="4600454"/>
            <a:ext cx="3783068" cy="17558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69A51A-9633-669C-82B4-72D127DFF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7355" y="5185169"/>
            <a:ext cx="2091109" cy="2615411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B5046B-7B6F-346C-08DD-4CDA70F0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D0A8B3-A6BD-91F6-E495-60F024A6C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9275" y="1424422"/>
            <a:ext cx="1867161" cy="515374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F87F4CD-9304-50DF-F016-64B7D0763906}"/>
              </a:ext>
            </a:extLst>
          </p:cNvPr>
          <p:cNvSpPr txBox="1"/>
          <p:nvPr/>
        </p:nvSpPr>
        <p:spPr>
          <a:xfrm>
            <a:off x="8224542" y="6370417"/>
            <a:ext cx="20147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* </a:t>
            </a:r>
            <a:r>
              <a:rPr lang="fr-FR" sz="1050" dirty="0" err="1"/>
              <a:t>DockeuR</a:t>
            </a:r>
            <a:r>
              <a:rPr lang="fr-FR" sz="1050" dirty="0"/>
              <a:t> transfert de </a:t>
            </a:r>
            <a:r>
              <a:rPr lang="fr-FR" sz="1050" dirty="0" err="1"/>
              <a:t>Karburant</a:t>
            </a:r>
            <a:r>
              <a:rPr lang="fr-FR" sz="1050" dirty="0"/>
              <a:t> </a:t>
            </a:r>
            <a:r>
              <a:rPr lang="fr-FR" sz="1050" dirty="0" err="1"/>
              <a:t>automatiK</a:t>
            </a:r>
            <a:r>
              <a:rPr lang="fr-FR" sz="1050" dirty="0"/>
              <a:t> et </a:t>
            </a:r>
            <a:r>
              <a:rPr lang="fr-FR" sz="1050" dirty="0" err="1"/>
              <a:t>AluniseurR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0495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D1586-2FE1-FC07-1B30-FA466D7B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Char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8BD832-8E5D-346A-200F-6642045F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2958" cy="4351338"/>
          </a:xfrm>
        </p:spPr>
        <p:txBody>
          <a:bodyPr numCol="2" spcCol="360000">
            <a:normAutofit/>
          </a:bodyPr>
          <a:lstStyle/>
          <a:p>
            <a:r>
              <a:rPr lang="fr-FR" dirty="0"/>
              <a:t>Pour le lancement de la charge utile depuis la terre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69A51A-9633-669C-82B4-72D127DFF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355" y="5185169"/>
            <a:ext cx="2091109" cy="2615411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B5046B-7B6F-346C-08DD-4CDA70F0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D0A8B3-A6BD-91F6-E495-60F024A6C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31"/>
          <a:stretch/>
        </p:blipFill>
        <p:spPr>
          <a:xfrm>
            <a:off x="7652956" y="588640"/>
            <a:ext cx="2405444" cy="61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1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C122B-8706-70E8-E4C8-84810C2A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Valhalla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0BB9E0-371A-E147-8D23-01AB4AC36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621"/>
            <a:ext cx="10515600" cy="5113254"/>
          </a:xfrm>
        </p:spPr>
        <p:txBody>
          <a:bodyPr numCol="2" spcCol="360000"/>
          <a:lstStyle/>
          <a:p>
            <a:r>
              <a:rPr lang="fr-FR" dirty="0"/>
              <a:t>Le </a:t>
            </a:r>
            <a:r>
              <a:rPr lang="fr-FR" dirty="0" err="1"/>
              <a:t>Karoule</a:t>
            </a:r>
            <a:r>
              <a:rPr lang="fr-FR" dirty="0"/>
              <a:t> : Véhicule de transport entre le site d’extraction et le drakkar.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Livraison de chaque élément de la base par le même lanceur.</a:t>
            </a:r>
          </a:p>
          <a:p>
            <a:endParaRPr lang="fr-FR" dirty="0"/>
          </a:p>
          <a:p>
            <a:r>
              <a:rPr lang="fr-FR" dirty="0"/>
              <a:t>Trois éléments : </a:t>
            </a:r>
          </a:p>
          <a:p>
            <a:pPr lvl="1"/>
            <a:r>
              <a:rPr lang="fr-FR" dirty="0"/>
              <a:t>Block minage</a:t>
            </a:r>
          </a:p>
          <a:p>
            <a:pPr lvl="1"/>
            <a:r>
              <a:rPr lang="fr-FR" dirty="0"/>
              <a:t>Block conversion</a:t>
            </a:r>
          </a:p>
          <a:p>
            <a:pPr lvl="1"/>
            <a:r>
              <a:rPr lang="fr-FR" dirty="0"/>
              <a:t>Block stockage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4D4F3DF-4EFE-A5BA-A3B7-ADBA7682C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549"/>
          <a:stretch/>
        </p:blipFill>
        <p:spPr>
          <a:xfrm>
            <a:off x="-207355" y="5157226"/>
            <a:ext cx="2091109" cy="1764112"/>
          </a:xfrm>
          <a:prstGeom prst="rect">
            <a:avLst/>
          </a:prstGeom>
        </p:spPr>
      </p:pic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DDDB9E6-A8B5-AD38-E9DC-284992E5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E361B74-825F-F0CE-F29B-FF443336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5" b="97684" l="9632" r="89802">
                        <a14:foregroundMark x1="27195" y1="85579" x2="27195" y2="96421"/>
                        <a14:foregroundMark x1="46742" y1="93053" x2="48725" y2="95895"/>
                        <a14:foregroundMark x1="71388" y1="93368" x2="70822" y2="97789"/>
                        <a14:foregroundMark x1="64589" y1="25053" x2="52975" y2="3895"/>
                        <a14:foregroundMark x1="52975" y1="3895" x2="41926" y2="8632"/>
                        <a14:foregroundMark x1="63739" y1="10316" x2="63739" y2="10947"/>
                        <a14:foregroundMark x1="63739" y1="13053" x2="61473" y2="23368"/>
                        <a14:foregroundMark x1="76487" y1="12421" x2="75071" y2="26421"/>
                        <a14:foregroundMark x1="65722" y1="26632" x2="65722" y2="29474"/>
                        <a14:foregroundMark x1="67139" y1="8421" x2="68839" y2="10316"/>
                        <a14:foregroundMark x1="48159" y1="80947" x2="48159" y2="80947"/>
                        <a14:foregroundMark x1="71955" y1="57579" x2="71955" y2="57579"/>
                        <a14:backgroundMark x1="62606" y1="58947" x2="77620" y2="52737"/>
                        <a14:backgroundMark x1="77620" y1="52737" x2="84136" y2="58737"/>
                        <a14:backgroundMark x1="24079" y1="51474" x2="22946" y2="53789"/>
                        <a14:backgroundMark x1="34278" y1="58211" x2="34278" y2="58211"/>
                        <a14:backgroundMark x1="35411" y1="59684" x2="35411" y2="59684"/>
                        <a14:backgroundMark x1="34844" y1="60316" x2="34844" y2="61263"/>
                        <a14:backgroundMark x1="17280" y1="59895" x2="14164" y2="62000"/>
                        <a14:backgroundMark x1="62606" y1="58947" x2="62040" y2="61053"/>
                        <a14:backgroundMark x1="63173" y1="50947" x2="63173" y2="50947"/>
                        <a14:backgroundMark x1="31161" y1="52421" x2="31161" y2="52421"/>
                        <a14:backgroundMark x1="63739" y1="51895" x2="63739" y2="51895"/>
                        <a14:backgroundMark x1="85269" y1="62421" x2="85269" y2="624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9378" y="1608221"/>
            <a:ext cx="1899977" cy="51132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74AFFED-98B2-D8A5-3D3B-B37A8B85E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103" l="4717" r="89623">
                        <a14:foregroundMark x1="7547" y1="41026" x2="7547" y2="55641"/>
                        <a14:foregroundMark x1="7547" y1="67692" x2="7547" y2="67692"/>
                        <a14:foregroundMark x1="4717" y1="65641" x2="5896" y2="75641"/>
                        <a14:foregroundMark x1="45519" y1="88205" x2="47642" y2="94103"/>
                        <a14:foregroundMark x1="9434" y1="32821" x2="5425" y2="48462"/>
                        <a14:foregroundMark x1="5425" y1="48462" x2="5425" y2="48462"/>
                        <a14:foregroundMark x1="8255" y1="39231" x2="11085" y2="27692"/>
                        <a14:foregroundMark x1="18632" y1="15128" x2="18632" y2="1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260" y="2224651"/>
            <a:ext cx="4039164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3A774-D1DC-26C2-5A44-4B01CB4B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Départ du Drakkar de la terre avec la barrique vide pour la lune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2634411-0B84-6993-59B9-BD3F37B05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98861">
            <a:off x="3969404" y="2109820"/>
            <a:ext cx="4551970" cy="3469199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CC6A12-B48C-1452-8DC5-B0AB57298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7" b="95789" l="5008" r="97724">
                        <a14:foregroundMark x1="28376" y1="23609" x2="14264" y2="35940"/>
                        <a14:foregroundMark x1="14264" y1="35940" x2="10319" y2="50827"/>
                        <a14:foregroundMark x1="10319" y1="50827" x2="13050" y2="67669"/>
                        <a14:foregroundMark x1="13050" y1="67669" x2="27314" y2="79398"/>
                        <a14:foregroundMark x1="27314" y1="79398" x2="45979" y2="86617"/>
                        <a14:foregroundMark x1="45979" y1="86617" x2="65554" y2="84511"/>
                        <a14:foregroundMark x1="65554" y1="84511" x2="84674" y2="67218"/>
                        <a14:foregroundMark x1="84674" y1="67218" x2="94082" y2="44511"/>
                        <a14:foregroundMark x1="94082" y1="44511" x2="85888" y2="25714"/>
                        <a14:foregroundMark x1="85888" y1="25714" x2="57663" y2="10977"/>
                        <a14:foregroundMark x1="57663" y1="10977" x2="39757" y2="11278"/>
                        <a14:foregroundMark x1="39757" y1="11278" x2="30501" y2="16692"/>
                        <a14:foregroundMark x1="61305" y1="7519" x2="27921" y2="9323"/>
                        <a14:foregroundMark x1="27921" y1="9323" x2="13809" y2="21203"/>
                        <a14:foregroundMark x1="13809" y1="21203" x2="6222" y2="52030"/>
                        <a14:foregroundMark x1="6222" y1="52030" x2="12443" y2="72481"/>
                        <a14:foregroundMark x1="12443" y1="72481" x2="31563" y2="87218"/>
                        <a14:foregroundMark x1="31563" y1="87218" x2="61457" y2="92030"/>
                        <a14:foregroundMark x1="61457" y1="92030" x2="82398" y2="84361"/>
                        <a14:foregroundMark x1="82398" y1="84361" x2="96358" y2="63910"/>
                        <a14:foregroundMark x1="96358" y1="63910" x2="97876" y2="46617"/>
                        <a14:foregroundMark x1="97876" y1="46617" x2="89833" y2="31128"/>
                        <a14:foregroundMark x1="89833" y1="31128" x2="63581" y2="8571"/>
                        <a14:foregroundMark x1="97724" y1="50827" x2="96510" y2="52782"/>
                        <a14:foregroundMark x1="70713" y1="6917" x2="36267" y2="5714"/>
                        <a14:foregroundMark x1="36267" y1="5714" x2="32473" y2="8571"/>
                        <a14:foregroundMark x1="36874" y1="4511" x2="58118" y2="3459"/>
                        <a14:foregroundMark x1="58118" y1="3459" x2="40364" y2="3459"/>
                        <a14:foregroundMark x1="40364" y1="3459" x2="39605" y2="3910"/>
                        <a14:foregroundMark x1="53566" y1="2857" x2="49772" y2="3609"/>
                        <a14:foregroundMark x1="12595" y1="31429" x2="3945" y2="55038"/>
                        <a14:foregroundMark x1="3945" y1="55038" x2="9408" y2="41053"/>
                        <a14:foregroundMark x1="9408" y1="41053" x2="8953" y2="60000"/>
                        <a14:foregroundMark x1="8953" y1="60000" x2="5008" y2="69023"/>
                        <a14:foregroundMark x1="41882" y1="89173" x2="60546" y2="92782"/>
                        <a14:foregroundMark x1="60546" y1="92782" x2="40364" y2="92782"/>
                        <a14:foregroundMark x1="40364" y1="92782" x2="66009" y2="93985"/>
                        <a14:foregroundMark x1="66009" y1="93985" x2="32322" y2="95789"/>
                        <a14:foregroundMark x1="32322" y1="95789" x2="32473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" y="2107413"/>
            <a:ext cx="3196234" cy="32260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EC6685-2E4E-4B1C-0369-51359F8EA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7520" y="1918902"/>
            <a:ext cx="3670110" cy="36030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7BD7F6-AF87-3B7E-2EE5-036C97929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7355" y="5177903"/>
            <a:ext cx="2091109" cy="1761897"/>
          </a:xfrm>
          <a:prstGeom prst="rect">
            <a:avLst/>
          </a:prstGeom>
        </p:spPr>
      </p:pic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BD8D458-B7B3-392D-1DA7-080B1D94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8B98D17-662D-2DDD-A9A6-D9CB1086E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692" y="3429000"/>
            <a:ext cx="4072481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016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3A774-D1DC-26C2-5A44-4B01CB4B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CC6A12-B48C-1452-8DC5-B0AB5729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7" b="95789" l="5008" r="97724">
                        <a14:foregroundMark x1="28376" y1="23609" x2="14264" y2="35940"/>
                        <a14:foregroundMark x1="14264" y1="35940" x2="10319" y2="50827"/>
                        <a14:foregroundMark x1="10319" y1="50827" x2="13050" y2="67669"/>
                        <a14:foregroundMark x1="13050" y1="67669" x2="27314" y2="79398"/>
                        <a14:foregroundMark x1="27314" y1="79398" x2="45979" y2="86617"/>
                        <a14:foregroundMark x1="45979" y1="86617" x2="65554" y2="84511"/>
                        <a14:foregroundMark x1="65554" y1="84511" x2="84674" y2="67218"/>
                        <a14:foregroundMark x1="84674" y1="67218" x2="94082" y2="44511"/>
                        <a14:foregroundMark x1="94082" y1="44511" x2="85888" y2="25714"/>
                        <a14:foregroundMark x1="85888" y1="25714" x2="57663" y2="10977"/>
                        <a14:foregroundMark x1="57663" y1="10977" x2="39757" y2="11278"/>
                        <a14:foregroundMark x1="39757" y1="11278" x2="30501" y2="16692"/>
                        <a14:foregroundMark x1="61305" y1="7519" x2="27921" y2="9323"/>
                        <a14:foregroundMark x1="27921" y1="9323" x2="13809" y2="21203"/>
                        <a14:foregroundMark x1="13809" y1="21203" x2="6222" y2="52030"/>
                        <a14:foregroundMark x1="6222" y1="52030" x2="12443" y2="72481"/>
                        <a14:foregroundMark x1="12443" y1="72481" x2="31563" y2="87218"/>
                        <a14:foregroundMark x1="31563" y1="87218" x2="61457" y2="92030"/>
                        <a14:foregroundMark x1="61457" y1="92030" x2="82398" y2="84361"/>
                        <a14:foregroundMark x1="82398" y1="84361" x2="96358" y2="63910"/>
                        <a14:foregroundMark x1="96358" y1="63910" x2="97876" y2="46617"/>
                        <a14:foregroundMark x1="97876" y1="46617" x2="89833" y2="31128"/>
                        <a14:foregroundMark x1="89833" y1="31128" x2="63581" y2="8571"/>
                        <a14:foregroundMark x1="97724" y1="50827" x2="96510" y2="52782"/>
                        <a14:foregroundMark x1="70713" y1="6917" x2="36267" y2="5714"/>
                        <a14:foregroundMark x1="36267" y1="5714" x2="32473" y2="8571"/>
                        <a14:foregroundMark x1="36874" y1="4511" x2="58118" y2="3459"/>
                        <a14:foregroundMark x1="58118" y1="3459" x2="40364" y2="3459"/>
                        <a14:foregroundMark x1="40364" y1="3459" x2="39605" y2="3910"/>
                        <a14:foregroundMark x1="53566" y1="2857" x2="49772" y2="3609"/>
                        <a14:foregroundMark x1="12595" y1="31429" x2="3945" y2="55038"/>
                        <a14:foregroundMark x1="3945" y1="55038" x2="9408" y2="41053"/>
                        <a14:foregroundMark x1="9408" y1="41053" x2="8953" y2="60000"/>
                        <a14:foregroundMark x1="8953" y1="60000" x2="5008" y2="69023"/>
                        <a14:foregroundMark x1="41882" y1="89173" x2="60546" y2="92782"/>
                        <a14:foregroundMark x1="60546" y1="92782" x2="40364" y2="92782"/>
                        <a14:foregroundMark x1="40364" y1="92782" x2="66009" y2="93985"/>
                        <a14:foregroundMark x1="66009" y1="93985" x2="32322" y2="95789"/>
                        <a14:foregroundMark x1="32322" y1="95789" x2="32473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972300" y="2386137"/>
            <a:ext cx="3196234" cy="3226026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2634411-0B84-6993-59B9-BD3F37B05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98861">
            <a:off x="3969404" y="2109820"/>
            <a:ext cx="4551970" cy="346919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0F6B98-5F9C-B4C8-54B6-DDA0FEA41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4370" y="2042895"/>
            <a:ext cx="3670110" cy="36030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80F18E-00EB-D4A0-85BF-999D7A464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7355" y="5177903"/>
            <a:ext cx="2091109" cy="1761897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8BB907-2342-B39F-4C3F-29D6B734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A02B09-477C-069A-91FC-47E1DF15AA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9759" y="3429000"/>
            <a:ext cx="4072481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47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2295D8D6-BF1E-5595-3371-AA5613EF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508" y="2105889"/>
            <a:ext cx="3670110" cy="36030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63A774-D1DC-26C2-5A44-4B01CB4B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17199"/>
            <a:ext cx="10515600" cy="1325563"/>
          </a:xfrm>
        </p:spPr>
        <p:txBody>
          <a:bodyPr/>
          <a:lstStyle/>
          <a:p>
            <a:r>
              <a:rPr lang="fr-FR" dirty="0"/>
              <a:t>Alunissage du drakkar et de la barrique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CC6A12-B48C-1452-8DC5-B0AB57298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95789" l="5008" r="97724">
                        <a14:foregroundMark x1="28376" y1="23609" x2="14264" y2="35940"/>
                        <a14:foregroundMark x1="14264" y1="35940" x2="10319" y2="50827"/>
                        <a14:foregroundMark x1="10319" y1="50827" x2="13050" y2="67669"/>
                        <a14:foregroundMark x1="13050" y1="67669" x2="27314" y2="79398"/>
                        <a14:foregroundMark x1="27314" y1="79398" x2="45979" y2="86617"/>
                        <a14:foregroundMark x1="45979" y1="86617" x2="65554" y2="84511"/>
                        <a14:foregroundMark x1="65554" y1="84511" x2="84674" y2="67218"/>
                        <a14:foregroundMark x1="84674" y1="67218" x2="94082" y2="44511"/>
                        <a14:foregroundMark x1="94082" y1="44511" x2="85888" y2="25714"/>
                        <a14:foregroundMark x1="85888" y1="25714" x2="57663" y2="10977"/>
                        <a14:foregroundMark x1="57663" y1="10977" x2="39757" y2="11278"/>
                        <a14:foregroundMark x1="39757" y1="11278" x2="30501" y2="16692"/>
                        <a14:foregroundMark x1="61305" y1="7519" x2="27921" y2="9323"/>
                        <a14:foregroundMark x1="27921" y1="9323" x2="13809" y2="21203"/>
                        <a14:foregroundMark x1="13809" y1="21203" x2="6222" y2="52030"/>
                        <a14:foregroundMark x1="6222" y1="52030" x2="12443" y2="72481"/>
                        <a14:foregroundMark x1="12443" y1="72481" x2="31563" y2="87218"/>
                        <a14:foregroundMark x1="31563" y1="87218" x2="61457" y2="92030"/>
                        <a14:foregroundMark x1="61457" y1="92030" x2="82398" y2="84361"/>
                        <a14:foregroundMark x1="82398" y1="84361" x2="96358" y2="63910"/>
                        <a14:foregroundMark x1="96358" y1="63910" x2="97876" y2="46617"/>
                        <a14:foregroundMark x1="97876" y1="46617" x2="89833" y2="31128"/>
                        <a14:foregroundMark x1="89833" y1="31128" x2="63581" y2="8571"/>
                        <a14:foregroundMark x1="97724" y1="50827" x2="96510" y2="52782"/>
                        <a14:foregroundMark x1="70713" y1="6917" x2="36267" y2="5714"/>
                        <a14:foregroundMark x1="36267" y1="5714" x2="32473" y2="8571"/>
                        <a14:foregroundMark x1="36874" y1="4511" x2="58118" y2="3459"/>
                        <a14:foregroundMark x1="58118" y1="3459" x2="40364" y2="3459"/>
                        <a14:foregroundMark x1="40364" y1="3459" x2="39605" y2="3910"/>
                        <a14:foregroundMark x1="53566" y1="2857" x2="49772" y2="3609"/>
                        <a14:foregroundMark x1="12595" y1="31429" x2="3945" y2="55038"/>
                        <a14:foregroundMark x1="3945" y1="55038" x2="9408" y2="41053"/>
                        <a14:foregroundMark x1="9408" y1="41053" x2="8953" y2="60000"/>
                        <a14:foregroundMark x1="8953" y1="60000" x2="5008" y2="69023"/>
                        <a14:foregroundMark x1="41882" y1="89173" x2="60546" y2="92782"/>
                        <a14:foregroundMark x1="60546" y1="92782" x2="40364" y2="92782"/>
                        <a14:foregroundMark x1="40364" y1="92782" x2="66009" y2="93985"/>
                        <a14:foregroundMark x1="66009" y1="93985" x2="32322" y2="95789"/>
                        <a14:foregroundMark x1="32322" y1="95789" x2="32473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72150" y="2294400"/>
            <a:ext cx="3196234" cy="3226026"/>
          </a:xfrm>
          <a:prstGeom prst="rect">
            <a:avLst/>
          </a:prstGeom>
        </p:spPr>
      </p:pic>
      <p:cxnSp>
        <p:nvCxnSpPr>
          <p:cNvPr id="4" name="Connecteur : en arc 3">
            <a:extLst>
              <a:ext uri="{FF2B5EF4-FFF2-40B4-BE49-F238E27FC236}">
                <a16:creationId xmlns:a16="http://schemas.microsoft.com/office/drawing/2014/main" id="{41288E5E-D3E1-965D-C66F-4D9A86068D34}"/>
              </a:ext>
            </a:extLst>
          </p:cNvPr>
          <p:cNvCxnSpPr>
            <a:cxnSpLocks/>
          </p:cNvCxnSpPr>
          <p:nvPr/>
        </p:nvCxnSpPr>
        <p:spPr>
          <a:xfrm>
            <a:off x="9509763" y="3355453"/>
            <a:ext cx="882592" cy="78717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2634411-0B84-6993-59B9-BD3F37B05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98861">
            <a:off x="5363275" y="1043020"/>
            <a:ext cx="4551970" cy="3469199"/>
          </a:xfr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7F9DA9D-92FC-443C-1826-E0A32DD45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7355" y="5177903"/>
            <a:ext cx="2091109" cy="1761897"/>
          </a:xfrm>
          <a:prstGeom prst="rect">
            <a:avLst/>
          </a:prstGeom>
        </p:spPr>
      </p:pic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F49B9249-953E-79A8-9CE0-3B1FAC87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KSPACECONTEST / 18-19.11.2023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E2B678C-05F6-4C3F-8DE3-F6A2CD9DB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8775" y="2413527"/>
            <a:ext cx="4072481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2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473</TotalTime>
  <Words>419</Words>
  <Application>Microsoft Office PowerPoint</Application>
  <PresentationFormat>Grand écran</PresentationFormat>
  <Paragraphs>94</Paragraphs>
  <Slides>17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Thème Office</vt:lpstr>
      <vt:lpstr>Pitch de mission</vt:lpstr>
      <vt:lpstr>Rappel des objectifs : </vt:lpstr>
      <vt:lpstr>La méthode des Normands : </vt:lpstr>
      <vt:lpstr>Système en quatre blocs : </vt:lpstr>
      <vt:lpstr>Le Char : </vt:lpstr>
      <vt:lpstr>Valhalla : </vt:lpstr>
      <vt:lpstr>Départ du Drakkar de la terre avec la barrique vide pour la lune</vt:lpstr>
      <vt:lpstr>Présentation PowerPoint</vt:lpstr>
      <vt:lpstr>Alunissage du drakkar et de la barrique :</vt:lpstr>
      <vt:lpstr>Remplissage des réservoirs de la barrique par le Kamion</vt:lpstr>
      <vt:lpstr>Départ du drakkar et de la barrique pleine :</vt:lpstr>
      <vt:lpstr>Arriver du drakkar et de la barrique en Orbite terrestre</vt:lpstr>
      <vt:lpstr>Freinage, libération de la barrique pour une rentrée atmosphérique contrôler</vt:lpstr>
      <vt:lpstr>Comment la barrique résiste à la rentrée ? </vt:lpstr>
      <vt:lpstr>La méthode direct : le char au diesel </vt:lpstr>
      <vt:lpstr>ÉCHEC DU PROJET</vt:lpstr>
      <vt:lpstr>Hâte de vous accueillir dans notre D.R.A.K.K.A.R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 mission</dc:title>
  <dc:creator>User</dc:creator>
  <cp:lastModifiedBy>User</cp:lastModifiedBy>
  <cp:revision>12</cp:revision>
  <dcterms:created xsi:type="dcterms:W3CDTF">2023-11-19T00:13:27Z</dcterms:created>
  <dcterms:modified xsi:type="dcterms:W3CDTF">2023-11-19T08:06:33Z</dcterms:modified>
</cp:coreProperties>
</file>