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1"/>
  </p:notesMasterIdLst>
  <p:sldIdLst>
    <p:sldId id="256" r:id="rId2"/>
    <p:sldId id="257" r:id="rId3"/>
    <p:sldId id="258" r:id="rId4"/>
    <p:sldId id="259" r:id="rId5"/>
    <p:sldId id="260" r:id="rId6"/>
    <p:sldId id="264" r:id="rId7"/>
    <p:sldId id="270" r:id="rId8"/>
    <p:sldId id="271" r:id="rId9"/>
    <p:sldId id="272" r:id="rId10"/>
    <p:sldId id="282" r:id="rId11"/>
    <p:sldId id="285" r:id="rId12"/>
    <p:sldId id="276" r:id="rId13"/>
    <p:sldId id="277" r:id="rId14"/>
    <p:sldId id="261" r:id="rId15"/>
    <p:sldId id="262" r:id="rId16"/>
    <p:sldId id="274" r:id="rId17"/>
    <p:sldId id="279" r:id="rId18"/>
    <p:sldId id="280" r:id="rId19"/>
    <p:sldId id="283" r:id="rId20"/>
    <p:sldId id="281" r:id="rId21"/>
    <p:sldId id="287" r:id="rId22"/>
    <p:sldId id="288" r:id="rId23"/>
    <p:sldId id="263" r:id="rId24"/>
    <p:sldId id="265" r:id="rId25"/>
    <p:sldId id="266" r:id="rId26"/>
    <p:sldId id="267" r:id="rId27"/>
    <p:sldId id="268" r:id="rId28"/>
    <p:sldId id="269" r:id="rId29"/>
    <p:sldId id="286"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8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318"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9T12:23:55.119"/>
    </inkml:context>
    <inkml:brush xml:id="br0">
      <inkml:brushProperty name="width" value="0.05" units="cm"/>
      <inkml:brushProperty name="height" value="0.05" units="cm"/>
      <inkml:brushProperty name="color" value="#E71224"/>
      <inkml:brushProperty name="ignorePressure" value="1"/>
    </inkml:brush>
  </inkml:definitions>
  <inkml:trace contextRef="#ctx0" brushRef="#br0">50 1</inkml:trace>
  <inkml:trace contextRef="#ctx0" brushRef="#br0" timeOffset="2919.595">1 1,'0'4,"4"1,5 0,6-1,0-5,-6-2,-10-1,-8 0,-3 5,1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9T12:24:02.628"/>
    </inkml:context>
    <inkml:brush xml:id="br0">
      <inkml:brushProperty name="width" value="0.05" units="cm"/>
      <inkml:brushProperty name="height" value="0.05" units="cm"/>
      <inkml:brushProperty name="color" value="#E71224"/>
      <inkml:brushProperty name="ignorePressure" value="1"/>
    </inkml:brush>
  </inkml:definitions>
  <inkml:trace contextRef="#ctx0" brushRef="#br0">35 56,'-4'0,"-2"4,5 1,2-4,1-6,1-7,-5-1,-6 1,-2-1,1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3A06C5-3903-4B26-9ED6-02DFA372C441}" type="datetimeFigureOut">
              <a:rPr lang="fr-FR" smtClean="0"/>
              <a:t>24/08/2019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8BD95-2CF4-4B4E-A184-3E54455A579A}" type="slidenum">
              <a:rPr lang="fr-FR" smtClean="0"/>
              <a:t>‹N°›</a:t>
            </a:fld>
            <a:endParaRPr lang="fr-FR"/>
          </a:p>
        </p:txBody>
      </p:sp>
    </p:spTree>
    <p:extLst>
      <p:ext uri="{BB962C8B-B14F-4D97-AF65-F5344CB8AC3E}">
        <p14:creationId xmlns:p14="http://schemas.microsoft.com/office/powerpoint/2010/main" val="326978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08BD95-2CF4-4B4E-A184-3E54455A579A}" type="slidenum">
              <a:rPr lang="fr-FR" smtClean="0"/>
              <a:t>17</a:t>
            </a:fld>
            <a:endParaRPr lang="fr-FR"/>
          </a:p>
        </p:txBody>
      </p:sp>
    </p:spTree>
    <p:extLst>
      <p:ext uri="{BB962C8B-B14F-4D97-AF65-F5344CB8AC3E}">
        <p14:creationId xmlns:p14="http://schemas.microsoft.com/office/powerpoint/2010/main" val="209758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8/24/2019</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87276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8/24/2019</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2691077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8/24/2019</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105951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8/24/2019</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40897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8/24/2019</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101277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8/24/2019</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32984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8/24/2019</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53784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8/24/2019</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3345992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8/24/2019</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215604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8/24/2019</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a:t>
            </a:fld>
            <a:endParaRPr lang="en-US"/>
          </a:p>
        </p:txBody>
      </p:sp>
    </p:spTree>
    <p:extLst>
      <p:ext uri="{BB962C8B-B14F-4D97-AF65-F5344CB8AC3E}">
        <p14:creationId xmlns:p14="http://schemas.microsoft.com/office/powerpoint/2010/main" val="257163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8/24/2019</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a:p>
        </p:txBody>
      </p:sp>
    </p:spTree>
    <p:extLst>
      <p:ext uri="{BB962C8B-B14F-4D97-AF65-F5344CB8AC3E}">
        <p14:creationId xmlns:p14="http://schemas.microsoft.com/office/powerpoint/2010/main" val="775673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8/24/2019</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‹N°›</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7427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72" r:id="rId5"/>
    <p:sldLayoutId id="2147483666" r:id="rId6"/>
    <p:sldLayoutId id="2147483667" r:id="rId7"/>
    <p:sldLayoutId id="2147483668" r:id="rId8"/>
    <p:sldLayoutId id="2147483671" r:id="rId9"/>
    <p:sldLayoutId id="2147483669" r:id="rId10"/>
    <p:sldLayoutId id="2147483670"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0.png"/><Relationship Id="rId4" Type="http://schemas.openxmlformats.org/officeDocument/2006/relationships/image" Target="../media/image200.png"/></Relationships>
</file>

<file path=ppt/slides/_rels/slide17.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7.png"/><Relationship Id="rId7"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290.png"/><Relationship Id="rId5" Type="http://schemas.openxmlformats.org/officeDocument/2006/relationships/customXml" Target="../ink/ink1.xml"/><Relationship Id="rId10" Type="http://schemas.openxmlformats.org/officeDocument/2006/relationships/image" Target="../media/image280.png"/><Relationship Id="rId4" Type="http://schemas.openxmlformats.org/officeDocument/2006/relationships/image" Target="../media/image28.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Une image contenant homme, personne, embarcation, patinage&#10;&#10;Description générée avec un niveau de confiance élevé">
            <a:extLst>
              <a:ext uri="{FF2B5EF4-FFF2-40B4-BE49-F238E27FC236}">
                <a16:creationId xmlns:a16="http://schemas.microsoft.com/office/drawing/2014/main" id="{D00B2591-0258-48FD-A764-1E68D4B0B7B8}"/>
              </a:ext>
            </a:extLst>
          </p:cNvPr>
          <p:cNvPicPr>
            <a:picLocks noChangeAspect="1"/>
          </p:cNvPicPr>
          <p:nvPr/>
        </p:nvPicPr>
        <p:blipFill rotWithShape="1">
          <a:blip r:embed="rId2"/>
          <a:srcRect l="889" r="-1" b="-1"/>
          <a:stretch/>
        </p:blipFill>
        <p:spPr>
          <a:xfrm>
            <a:off x="20" y="975"/>
            <a:ext cx="12191980" cy="6858000"/>
          </a:xfrm>
          <a:prstGeom prst="rect">
            <a:avLst/>
          </a:prstGeom>
        </p:spPr>
      </p:pic>
      <p:sp>
        <p:nvSpPr>
          <p:cNvPr id="20" name="Rectangle 19">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p:cNvSpPr>
            <a:spLocks noGrp="1"/>
          </p:cNvSpPr>
          <p:nvPr>
            <p:ph type="ctrTitle"/>
          </p:nvPr>
        </p:nvSpPr>
        <p:spPr>
          <a:xfrm>
            <a:off x="8123416" y="1475234"/>
            <a:ext cx="3214307" cy="2901694"/>
          </a:xfrm>
        </p:spPr>
        <p:txBody>
          <a:bodyPr anchor="b">
            <a:normAutofit fontScale="90000"/>
          </a:bodyPr>
          <a:lstStyle/>
          <a:p>
            <a:r>
              <a:rPr lang="de-DE" sz="4400" dirty="0">
                <a:solidFill>
                  <a:schemeClr val="tx1"/>
                </a:solidFill>
                <a:cs typeface="Calibri Light"/>
              </a:rPr>
              <a:t>Kerbal </a:t>
            </a:r>
            <a:br>
              <a:rPr lang="de-DE" sz="4400" dirty="0">
                <a:solidFill>
                  <a:schemeClr val="tx1"/>
                </a:solidFill>
                <a:cs typeface="Calibri Light"/>
              </a:rPr>
            </a:br>
            <a:r>
              <a:rPr lang="de-DE" sz="4400" dirty="0">
                <a:solidFill>
                  <a:schemeClr val="tx1"/>
                </a:solidFill>
                <a:cs typeface="Calibri Light"/>
              </a:rPr>
              <a:t>Space Challenge </a:t>
            </a:r>
            <a:br>
              <a:rPr lang="de-DE" sz="4400" dirty="0">
                <a:solidFill>
                  <a:schemeClr val="tx1"/>
                </a:solidFill>
                <a:cs typeface="Calibri Light"/>
              </a:rPr>
            </a:br>
            <a:r>
              <a:rPr lang="de-DE" sz="4400" dirty="0">
                <a:solidFill>
                  <a:schemeClr val="tx1"/>
                </a:solidFill>
                <a:cs typeface="Calibri Light"/>
              </a:rPr>
              <a:t>4 : </a:t>
            </a:r>
            <a:br>
              <a:rPr lang="de-DE" sz="4400" dirty="0">
                <a:solidFill>
                  <a:schemeClr val="tx1"/>
                </a:solidFill>
                <a:cs typeface="Calibri Light"/>
              </a:rPr>
            </a:br>
            <a:r>
              <a:rPr lang="de-DE" sz="4400" dirty="0">
                <a:solidFill>
                  <a:schemeClr val="tx1"/>
                </a:solidFill>
                <a:cs typeface="Calibri Light"/>
              </a:rPr>
              <a:t>Apollo 11</a:t>
            </a:r>
            <a:endParaRPr lang="de-DE" sz="4400" dirty="0">
              <a:solidFill>
                <a:schemeClr val="tx1"/>
              </a:solidFill>
            </a:endParaRPr>
          </a:p>
        </p:txBody>
      </p:sp>
      <p:sp>
        <p:nvSpPr>
          <p:cNvPr id="3" name="Sous-titre 2"/>
          <p:cNvSpPr>
            <a:spLocks noGrp="1"/>
          </p:cNvSpPr>
          <p:nvPr>
            <p:ph type="subTitle" idx="1"/>
          </p:nvPr>
        </p:nvSpPr>
        <p:spPr>
          <a:xfrm>
            <a:off x="8127750" y="4608576"/>
            <a:ext cx="3205640" cy="774186"/>
          </a:xfrm>
        </p:spPr>
        <p:txBody>
          <a:bodyPr vert="horz" lIns="91440" tIns="45720" rIns="91440" bIns="45720" rtlCol="0" anchor="t">
            <a:normAutofit/>
          </a:bodyPr>
          <a:lstStyle/>
          <a:p>
            <a:r>
              <a:rPr lang="de-DE" sz="2000" dirty="0">
                <a:cs typeface="Calibri"/>
              </a:rPr>
              <a:t>Dossier de </a:t>
            </a:r>
            <a:r>
              <a:rPr lang="de-DE" sz="2000" dirty="0" err="1">
                <a:ea typeface="+mn-lt"/>
                <a:cs typeface="+mn-lt"/>
              </a:rPr>
              <a:t>LΞPяof</a:t>
            </a:r>
            <a:endParaRPr lang="de-DE" sz="2000"/>
          </a:p>
        </p:txBody>
      </p:sp>
      <p:cxnSp>
        <p:nvCxnSpPr>
          <p:cNvPr id="22" name="Straight Connector 21">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840890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2B2513D-EE91-45D6-B0F0-DB5365111562}"/>
              </a:ext>
            </a:extLst>
          </p:cNvPr>
          <p:cNvSpPr>
            <a:spLocks noGrp="1"/>
          </p:cNvSpPr>
          <p:nvPr>
            <p:ph type="title"/>
          </p:nvPr>
        </p:nvSpPr>
        <p:spPr>
          <a:xfrm>
            <a:off x="1097280" y="286603"/>
            <a:ext cx="10058400" cy="1450757"/>
          </a:xfrm>
        </p:spPr>
        <p:txBody>
          <a:bodyPr>
            <a:normAutofit/>
          </a:bodyPr>
          <a:lstStyle/>
          <a:p>
            <a:r>
              <a:rPr lang="fr-FR" dirty="0"/>
              <a:t>Préparation</a:t>
            </a:r>
            <a:r>
              <a:rPr lang="fr-FR" dirty="0">
                <a:cs typeface="Calibri Light"/>
              </a:rPr>
              <a:t> de la mission</a:t>
            </a:r>
            <a:endParaRPr lang="fr-FR" dirty="0"/>
          </a:p>
        </p:txBody>
      </p:sp>
      <p:cxnSp>
        <p:nvCxnSpPr>
          <p:cNvPr id="36" name="Straight Connector 35">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E55016BF-01AA-4289-B6EB-0EBA0A3E15EB}"/>
              </a:ext>
            </a:extLst>
          </p:cNvPr>
          <p:cNvSpPr>
            <a:spLocks noGrp="1"/>
          </p:cNvSpPr>
          <p:nvPr>
            <p:ph idx="1"/>
          </p:nvPr>
        </p:nvSpPr>
        <p:spPr>
          <a:xfrm>
            <a:off x="1097281" y="2108201"/>
            <a:ext cx="3557016" cy="3760891"/>
          </a:xfrm>
        </p:spPr>
        <p:txBody>
          <a:bodyPr>
            <a:normAutofit lnSpcReduction="10000"/>
          </a:bodyPr>
          <a:lstStyle/>
          <a:p>
            <a:pPr>
              <a:lnSpc>
                <a:spcPct val="90000"/>
              </a:lnSpc>
            </a:pPr>
            <a:r>
              <a:rPr lang="fr-FR" sz="1100" dirty="0"/>
              <a:t>Après l’injection trans-lunaire, le module Apollo appelé aussi CSM (Command and Service Module) se sépare, se retourne et vient s’amarrer au LEM. Le 3</a:t>
            </a:r>
            <a:r>
              <a:rPr lang="fr-FR" sz="1100" baseline="30000" dirty="0"/>
              <a:t>ème</a:t>
            </a:r>
            <a:r>
              <a:rPr lang="fr-FR" sz="1100" dirty="0"/>
              <a:t> étage est alors éjecté et, après quelques corrections de trajectoire, les astronautes attendent d’arriver au périastre lunaire pour leur prochain objectif de la mission principale. Celui-ci consiste à décélérer, jusqu’à se trouver en orbite lunaire. Pour cela, rien de bien sorcier. On place un nœud de manœuvre au périastre, on joue avec le nœud rétrograde pour avoir une apoastre lunaire de 315 km. Ensuite on repasse au périastre pour circulariser l’orbite à 111km. C’est la partie facile. Il est temps maintenant d’atterrir sur cette Lune ! Et ça c’est une tout autre histoire. On déploie les pieds d’atterrissage, on décroche le LEM et on s’éloigne du CSM. Une fois au dessus du site d’atterrissage, on ralentit pour avoir un périastre à 50km. Une fois au périastre, on ralentit à nouveau pour obtenir un autre périastre à 5km. Une fois arrivé à ce périastre, on se désorbite et on annule toute vitesse  (maintient rétrograde). C’est maintenant l’heure du suicide </a:t>
            </a:r>
            <a:r>
              <a:rPr lang="fr-FR" sz="1100" dirty="0" err="1"/>
              <a:t>burn</a:t>
            </a:r>
            <a:r>
              <a:rPr lang="fr-FR" sz="1100" dirty="0"/>
              <a:t> ! Le suicide </a:t>
            </a:r>
            <a:r>
              <a:rPr lang="fr-FR" sz="1100" dirty="0" err="1"/>
              <a:t>burn</a:t>
            </a:r>
            <a:r>
              <a:rPr lang="fr-FR" sz="1100" dirty="0"/>
              <a:t> est une manœuvre qui consiste à se laisser chuter jusqu’à une certaine altitude à laquelle on active les moteurs. L’idéal étant qu’à 0 mètre, nous ayons une vitesse nulle. Pour la réalisation de ce suicide </a:t>
            </a:r>
            <a:r>
              <a:rPr lang="fr-FR" sz="1100" dirty="0" err="1"/>
              <a:t>burn</a:t>
            </a:r>
            <a:r>
              <a:rPr lang="fr-FR" sz="1100" dirty="0"/>
              <a:t>, deux solutions : on y croit, on y va ou et on active les moteurs quand on le sent ou on utilise les maths.  Pour la partie maths, nous allons voir ça plus tard.</a:t>
            </a:r>
          </a:p>
          <a:p>
            <a:pPr>
              <a:lnSpc>
                <a:spcPct val="90000"/>
              </a:lnSpc>
            </a:pPr>
            <a:endParaRPr lang="fr-FR" sz="1100" dirty="0"/>
          </a:p>
        </p:txBody>
      </p:sp>
      <p:pic>
        <p:nvPicPr>
          <p:cNvPr id="7" name="Image 6">
            <a:extLst>
              <a:ext uri="{FF2B5EF4-FFF2-40B4-BE49-F238E27FC236}">
                <a16:creationId xmlns:a16="http://schemas.microsoft.com/office/drawing/2014/main" id="{103F6ED4-3722-489D-A97F-2719F74E9A00}"/>
              </a:ext>
            </a:extLst>
          </p:cNvPr>
          <p:cNvPicPr>
            <a:picLocks noChangeAspect="1"/>
          </p:cNvPicPr>
          <p:nvPr/>
        </p:nvPicPr>
        <p:blipFill rotWithShape="1">
          <a:blip r:embed="rId2">
            <a:extLst>
              <a:ext uri="{28A0092B-C50C-407E-A947-70E740481C1C}">
                <a14:useLocalDpi xmlns:a14="http://schemas.microsoft.com/office/drawing/2010/main" val="0"/>
              </a:ext>
            </a:extLst>
          </a:blip>
          <a:srcRect l="10125" r="5677" b="4"/>
          <a:stretch/>
        </p:blipFill>
        <p:spPr>
          <a:xfrm>
            <a:off x="4976027" y="2527175"/>
            <a:ext cx="2939514" cy="2922932"/>
          </a:xfrm>
          <a:prstGeom prst="rect">
            <a:avLst/>
          </a:prstGeom>
        </p:spPr>
      </p:pic>
      <p:pic>
        <p:nvPicPr>
          <p:cNvPr id="10" name="Image 9">
            <a:extLst>
              <a:ext uri="{FF2B5EF4-FFF2-40B4-BE49-F238E27FC236}">
                <a16:creationId xmlns:a16="http://schemas.microsoft.com/office/drawing/2014/main" id="{9669765C-0456-46D8-8D16-9618EBF54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4013" y="2429089"/>
            <a:ext cx="2939515" cy="2939515"/>
          </a:xfrm>
          <a:prstGeom prst="rect">
            <a:avLst/>
          </a:prstGeom>
        </p:spPr>
      </p:pic>
      <p:sp>
        <p:nvSpPr>
          <p:cNvPr id="38" name="Rectangle 37">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ZoneTexte 8">
            <a:extLst>
              <a:ext uri="{FF2B5EF4-FFF2-40B4-BE49-F238E27FC236}">
                <a16:creationId xmlns:a16="http://schemas.microsoft.com/office/drawing/2014/main" id="{6EDD8CBD-D8A4-407C-8885-591709597785}"/>
              </a:ext>
            </a:extLst>
          </p:cNvPr>
          <p:cNvSpPr txBox="1"/>
          <p:nvPr/>
        </p:nvSpPr>
        <p:spPr>
          <a:xfrm>
            <a:off x="5450234" y="5458393"/>
            <a:ext cx="1991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10. Séparation du 3</a:t>
            </a:r>
            <a:r>
              <a:rPr lang="fr-FR" sz="1100" baseline="30000" dirty="0">
                <a:solidFill>
                  <a:schemeClr val="bg1">
                    <a:lumMod val="65000"/>
                  </a:schemeClr>
                </a:solidFill>
              </a:rPr>
              <a:t>ème</a:t>
            </a:r>
            <a:r>
              <a:rPr lang="fr-FR" sz="1100" dirty="0">
                <a:solidFill>
                  <a:schemeClr val="bg1">
                    <a:lumMod val="65000"/>
                  </a:schemeClr>
                </a:solidFill>
              </a:rPr>
              <a:t> étage</a:t>
            </a:r>
            <a:endParaRPr lang="fr-FR" sz="1100" dirty="0">
              <a:solidFill>
                <a:schemeClr val="bg1">
                  <a:lumMod val="65000"/>
                </a:schemeClr>
              </a:solidFill>
              <a:cs typeface="Calibri"/>
            </a:endParaRPr>
          </a:p>
        </p:txBody>
      </p:sp>
      <p:sp>
        <p:nvSpPr>
          <p:cNvPr id="11" name="ZoneTexte 10">
            <a:extLst>
              <a:ext uri="{FF2B5EF4-FFF2-40B4-BE49-F238E27FC236}">
                <a16:creationId xmlns:a16="http://schemas.microsoft.com/office/drawing/2014/main" id="{C34F8F37-9424-4BE0-907C-8AACC33B5D39}"/>
              </a:ext>
            </a:extLst>
          </p:cNvPr>
          <p:cNvSpPr txBox="1"/>
          <p:nvPr/>
        </p:nvSpPr>
        <p:spPr>
          <a:xfrm>
            <a:off x="9137678" y="5446611"/>
            <a:ext cx="183218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11. Manoeuvre d’alunissage</a:t>
            </a:r>
            <a:endParaRPr lang="fr-FR" sz="1100" dirty="0">
              <a:solidFill>
                <a:schemeClr val="bg1">
                  <a:lumMod val="65000"/>
                </a:schemeClr>
              </a:solidFill>
              <a:cs typeface="Calibri"/>
            </a:endParaRPr>
          </a:p>
        </p:txBody>
      </p:sp>
      <p:sp>
        <p:nvSpPr>
          <p:cNvPr id="4" name="Rectangle 3">
            <a:extLst>
              <a:ext uri="{FF2B5EF4-FFF2-40B4-BE49-F238E27FC236}">
                <a16:creationId xmlns:a16="http://schemas.microsoft.com/office/drawing/2014/main" id="{E7B1FC5E-0C10-41D8-B0E3-97B42AB7CD36}"/>
              </a:ext>
            </a:extLst>
          </p:cNvPr>
          <p:cNvSpPr/>
          <p:nvPr/>
        </p:nvSpPr>
        <p:spPr>
          <a:xfrm>
            <a:off x="8011909" y="1090179"/>
            <a:ext cx="3143771" cy="646331"/>
          </a:xfrm>
          <a:prstGeom prst="rect">
            <a:avLst/>
          </a:prstGeom>
        </p:spPr>
        <p:txBody>
          <a:bodyPr wrap="square">
            <a:spAutoFit/>
          </a:bodyPr>
          <a:lstStyle/>
          <a:p>
            <a:r>
              <a:rPr lang="fr-FR" dirty="0"/>
              <a:t>II. Détail de chaque étape (4/7)</a:t>
            </a:r>
            <a:br>
              <a:rPr lang="fr-FR" dirty="0"/>
            </a:br>
            <a:r>
              <a:rPr lang="fr-FR" dirty="0">
                <a:cs typeface="Calibri"/>
              </a:rPr>
              <a:t>c. Orbite lunaire et alunissage</a:t>
            </a:r>
            <a:endParaRPr lang="en-US" dirty="0">
              <a:cs typeface="Calibri"/>
            </a:endParaRPr>
          </a:p>
        </p:txBody>
      </p:sp>
    </p:spTree>
    <p:extLst>
      <p:ext uri="{BB962C8B-B14F-4D97-AF65-F5344CB8AC3E}">
        <p14:creationId xmlns:p14="http://schemas.microsoft.com/office/powerpoint/2010/main" val="3607111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6E580-29AA-4A98-A8DB-24ABBDB2EB3E}"/>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sp>
        <p:nvSpPr>
          <p:cNvPr id="3" name="Espace réservé du contenu 2">
            <a:extLst>
              <a:ext uri="{FF2B5EF4-FFF2-40B4-BE49-F238E27FC236}">
                <a16:creationId xmlns:a16="http://schemas.microsoft.com/office/drawing/2014/main" id="{CC3D22FD-7911-41A8-8FC2-0C5D836F71DD}"/>
              </a:ext>
            </a:extLst>
          </p:cNvPr>
          <p:cNvSpPr>
            <a:spLocks noGrp="1"/>
          </p:cNvSpPr>
          <p:nvPr>
            <p:ph idx="1"/>
          </p:nvPr>
        </p:nvSpPr>
        <p:spPr/>
        <p:txBody>
          <a:bodyPr/>
          <a:lstStyle/>
          <a:p>
            <a:r>
              <a:rPr lang="fr-FR" dirty="0"/>
              <a:t>Une fois aluni, et en un morceau :p, faites vous plaisir sur la lune ! Récoltez des expériences et amusez vous avec la faible gravité lunaire ^^. Mais attention à ne pas trop vous éloignez ! Car il faut tout de même penser à rentrer un jour. N’oubliez pas qu’un </a:t>
            </a:r>
            <a:r>
              <a:rPr lang="fr-FR" dirty="0" err="1"/>
              <a:t>Kerbonaute</a:t>
            </a:r>
            <a:r>
              <a:rPr lang="fr-FR" dirty="0"/>
              <a:t> vous attend dans le CSM en orbite. Un décollage lunaire est bien plus facile que sur Terre. En effet, grâce à la faible gravité et l’absence d’atmosphère, nous avons beaucoup moins de contraintes et besoin de beaucoup moins de carburant. L’altitude à laquelle vous pouvez vous mettre à l’horizontal est l’altitude du plus haut mont que vous pouvez croiser sur votre chemin :p. Mais si vous voulez avoir le meilleur décollage possible, alors répéter le même principe qu’avec un </a:t>
            </a:r>
            <a:r>
              <a:rPr lang="fr-FR" dirty="0" err="1"/>
              <a:t>gravity</a:t>
            </a:r>
            <a:r>
              <a:rPr lang="fr-FR" dirty="0"/>
              <a:t> </a:t>
            </a:r>
            <a:r>
              <a:rPr lang="fr-FR" dirty="0" err="1"/>
              <a:t>turn</a:t>
            </a:r>
            <a:r>
              <a:rPr lang="fr-FR" dirty="0"/>
              <a:t>. Inclinez-vous beaucoup plus tôt. On cherche à se placer sur une orbite circulaire à 50 km du sol.</a:t>
            </a:r>
          </a:p>
        </p:txBody>
      </p:sp>
      <p:sp>
        <p:nvSpPr>
          <p:cNvPr id="4" name="Rectangle 3">
            <a:extLst>
              <a:ext uri="{FF2B5EF4-FFF2-40B4-BE49-F238E27FC236}">
                <a16:creationId xmlns:a16="http://schemas.microsoft.com/office/drawing/2014/main" id="{4AFDCB4F-A1C3-4215-AAB4-0CC49264E58D}"/>
              </a:ext>
            </a:extLst>
          </p:cNvPr>
          <p:cNvSpPr/>
          <p:nvPr/>
        </p:nvSpPr>
        <p:spPr>
          <a:xfrm>
            <a:off x="8021955" y="1091029"/>
            <a:ext cx="3133725" cy="646331"/>
          </a:xfrm>
          <a:prstGeom prst="rect">
            <a:avLst/>
          </a:prstGeom>
        </p:spPr>
        <p:txBody>
          <a:bodyPr wrap="square">
            <a:spAutoFit/>
          </a:bodyPr>
          <a:lstStyle/>
          <a:p>
            <a:r>
              <a:rPr lang="fr-FR" dirty="0"/>
              <a:t>II. Détail de chaque étape (5/7)</a:t>
            </a:r>
            <a:br>
              <a:rPr lang="fr-FR" dirty="0"/>
            </a:br>
            <a:r>
              <a:rPr lang="fr-FR" dirty="0">
                <a:cs typeface="Calibri"/>
              </a:rPr>
              <a:t>d. Décollage depuis la Lune</a:t>
            </a:r>
            <a:endParaRPr lang="en-US" dirty="0">
              <a:cs typeface="Calibri"/>
            </a:endParaRPr>
          </a:p>
        </p:txBody>
      </p:sp>
    </p:spTree>
    <p:extLst>
      <p:ext uri="{BB962C8B-B14F-4D97-AF65-F5344CB8AC3E}">
        <p14:creationId xmlns:p14="http://schemas.microsoft.com/office/powerpoint/2010/main" val="21044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1D556-3C93-479F-AD94-56A518076AF3}"/>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pic>
        <p:nvPicPr>
          <p:cNvPr id="5" name="Image 4">
            <a:extLst>
              <a:ext uri="{FF2B5EF4-FFF2-40B4-BE49-F238E27FC236}">
                <a16:creationId xmlns:a16="http://schemas.microsoft.com/office/drawing/2014/main" id="{5351895E-C4CD-454F-AC67-F75FB7366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07476"/>
            <a:ext cx="2489200" cy="2489200"/>
          </a:xfrm>
          <a:prstGeom prst="rect">
            <a:avLst/>
          </a:prstGeom>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7A8F897B-97AD-4C06-A658-8DFC971DACF0}"/>
                  </a:ext>
                </a:extLst>
              </p:cNvPr>
              <p:cNvSpPr txBox="1"/>
              <p:nvPr/>
            </p:nvSpPr>
            <p:spPr>
              <a:xfrm>
                <a:off x="2016120" y="3809562"/>
                <a:ext cx="9567078" cy="436786"/>
              </a:xfrm>
              <a:prstGeom prst="rect">
                <a:avLst/>
              </a:prstGeom>
              <a:noFill/>
            </p:spPr>
            <p:txBody>
              <a:bodyPr wrap="square" rtlCol="0">
                <a:spAutoFit/>
              </a:bodyPr>
              <a:lstStyle/>
              <a:p>
                <a14:m>
                  <m:oMath xmlns:m="http://schemas.openxmlformats.org/officeDocument/2006/math">
                    <m:r>
                      <a:rPr lang="fr-FR" sz="1100" b="0" i="1" smtClean="0">
                        <a:latin typeface="Cambria Math" panose="02040503050406030204" pitchFamily="18" charset="0"/>
                      </a:rPr>
                      <m:t>𝑃</m:t>
                    </m:r>
                    <m:r>
                      <a:rPr lang="fr-FR" sz="1100" b="0" i="1" smtClean="0">
                        <a:latin typeface="Cambria Math" panose="02040503050406030204" pitchFamily="18" charset="0"/>
                      </a:rPr>
                      <m:t>=2</m:t>
                    </m:r>
                    <m:r>
                      <a:rPr lang="fr-FR" sz="1100" b="0" i="1" smtClean="0">
                        <a:latin typeface="Cambria Math" panose="02040503050406030204" pitchFamily="18" charset="0"/>
                        <a:ea typeface="Cambria Math" panose="02040503050406030204" pitchFamily="18" charset="0"/>
                      </a:rPr>
                      <m:t>𝜋</m:t>
                    </m:r>
                    <m:rad>
                      <m:radPr>
                        <m:degHide m:val="on"/>
                        <m:ctrlPr>
                          <a:rPr lang="fr-FR" sz="1100" b="0" i="1" smtClean="0">
                            <a:latin typeface="Cambria Math" panose="02040503050406030204" pitchFamily="18" charset="0"/>
                            <a:ea typeface="Cambria Math" panose="02040503050406030204" pitchFamily="18" charset="0"/>
                          </a:rPr>
                        </m:ctrlPr>
                      </m:radPr>
                      <m:deg/>
                      <m:e>
                        <m:f>
                          <m:fPr>
                            <m:ctrlPr>
                              <a:rPr lang="fr-FR" sz="1100" b="0" i="1" smtClean="0">
                                <a:latin typeface="Cambria Math" panose="02040503050406030204" pitchFamily="18" charset="0"/>
                                <a:ea typeface="Cambria Math" panose="02040503050406030204" pitchFamily="18" charset="0"/>
                              </a:rPr>
                            </m:ctrlPr>
                          </m:fPr>
                          <m:num>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𝑎</m:t>
                                </m:r>
                              </m:e>
                              <m:sup>
                                <m:r>
                                  <a:rPr lang="fr-FR" sz="1100" b="0" i="1" smtClean="0">
                                    <a:latin typeface="Cambria Math" panose="02040503050406030204" pitchFamily="18" charset="0"/>
                                    <a:ea typeface="Cambria Math" panose="02040503050406030204" pitchFamily="18" charset="0"/>
                                  </a:rPr>
                                  <m:t>3</m:t>
                                </m:r>
                              </m:sup>
                            </m:sSup>
                          </m:num>
                          <m:den>
                            <m:r>
                              <a:rPr lang="fr-FR" sz="1100" b="0" i="1" smtClean="0">
                                <a:latin typeface="Cambria Math" panose="02040503050406030204" pitchFamily="18" charset="0"/>
                                <a:ea typeface="Cambria Math" panose="02040503050406030204" pitchFamily="18" charset="0"/>
                              </a:rPr>
                              <m:t>𝐺𝑀</m:t>
                            </m:r>
                          </m:den>
                        </m:f>
                      </m:e>
                    </m:rad>
                    <m:r>
                      <a:rPr lang="fr-FR" sz="1100" b="0" i="0" smtClean="0">
                        <a:latin typeface="Cambria Math" panose="02040503050406030204" pitchFamily="18" charset="0"/>
                        <a:ea typeface="Cambria Math" panose="02040503050406030204" pitchFamily="18" charset="0"/>
                      </a:rPr>
                      <m:t> </m:t>
                    </m:r>
                  </m:oMath>
                </a14:m>
                <a:r>
                  <a:rPr lang="fr-FR" sz="1100" dirty="0"/>
                  <a:t>est la formule pour trouver la période orbitale où</a:t>
                </a:r>
                <a:r>
                  <a:rPr lang="fr-FR" sz="1100" i="1" dirty="0"/>
                  <a:t> a représente </a:t>
                </a:r>
                <a:r>
                  <a:rPr lang="fr-FR" sz="1100" dirty="0"/>
                  <a:t>le demi grand axe (</a:t>
                </a:r>
                <a14:m>
                  <m:oMath xmlns:m="http://schemas.openxmlformats.org/officeDocument/2006/math">
                    <m:f>
                      <m:fPr>
                        <m:type m:val="lin"/>
                        <m:ctrlPr>
                          <a:rPr lang="fr-FR" sz="1100" b="0" i="1" smtClean="0">
                            <a:latin typeface="Cambria Math" panose="02040503050406030204" pitchFamily="18" charset="0"/>
                          </a:rPr>
                        </m:ctrlPr>
                      </m:fPr>
                      <m:num>
                        <m:r>
                          <a:rPr lang="fr-FR" sz="1100" b="0" i="1" smtClean="0">
                            <a:latin typeface="Cambria Math" panose="02040503050406030204" pitchFamily="18" charset="0"/>
                          </a:rPr>
                          <m:t>(</m:t>
                        </m:r>
                        <m:r>
                          <a:rPr lang="fr-FR" sz="1100" i="1">
                            <a:latin typeface="Cambria Math" panose="02040503050406030204" pitchFamily="18" charset="0"/>
                          </a:rPr>
                          <m:t>𝑝</m:t>
                        </m:r>
                        <m:r>
                          <a:rPr lang="fr-FR" sz="1100" i="1">
                            <a:latin typeface="Cambria Math" panose="02040503050406030204" pitchFamily="18" charset="0"/>
                          </a:rPr>
                          <m:t>é</m:t>
                        </m:r>
                        <m:r>
                          <a:rPr lang="fr-FR" sz="1100" i="1">
                            <a:latin typeface="Cambria Math" panose="02040503050406030204" pitchFamily="18" charset="0"/>
                          </a:rPr>
                          <m:t>𝑟𝑖𝑎𝑠𝑡𝑟𝑒</m:t>
                        </m:r>
                        <m:r>
                          <a:rPr lang="fr-FR" sz="1100" b="0" i="1" smtClean="0">
                            <a:latin typeface="Cambria Math" panose="02040503050406030204" pitchFamily="18" charset="0"/>
                          </a:rPr>
                          <m:t>(</m:t>
                        </m:r>
                        <m:r>
                          <a:rPr lang="fr-FR" sz="1100" b="0" i="1" smtClean="0">
                            <a:latin typeface="Cambria Math" panose="02040503050406030204" pitchFamily="18" charset="0"/>
                          </a:rPr>
                          <m:t>𝑒𝑛</m:t>
                        </m:r>
                        <m:r>
                          <a:rPr lang="fr-FR" sz="1100" b="0" i="1" smtClean="0">
                            <a:latin typeface="Cambria Math" panose="02040503050406030204" pitchFamily="18" charset="0"/>
                          </a:rPr>
                          <m:t> </m:t>
                        </m:r>
                        <m:r>
                          <a:rPr lang="fr-FR" sz="1100" b="0" i="1" smtClean="0">
                            <a:latin typeface="Cambria Math" panose="02040503050406030204" pitchFamily="18" charset="0"/>
                          </a:rPr>
                          <m:t>𝑚</m:t>
                        </m:r>
                        <m:r>
                          <a:rPr lang="fr-FR" sz="1100" b="0" i="1" smtClean="0">
                            <a:latin typeface="Cambria Math" panose="02040503050406030204" pitchFamily="18" charset="0"/>
                          </a:rPr>
                          <m:t>)+</m:t>
                        </m:r>
                        <m:r>
                          <a:rPr lang="fr-FR" sz="1100" i="1">
                            <a:latin typeface="Cambria Math" panose="02040503050406030204" pitchFamily="18" charset="0"/>
                          </a:rPr>
                          <m:t>𝑎𝑝𝑜𝑎𝑠𝑡𝑟𝑒</m:t>
                        </m:r>
                        <m:r>
                          <a:rPr lang="fr-FR" sz="1100" b="0" i="1" smtClean="0">
                            <a:latin typeface="Cambria Math" panose="02040503050406030204" pitchFamily="18" charset="0"/>
                          </a:rPr>
                          <m:t>(</m:t>
                        </m:r>
                        <m:r>
                          <a:rPr lang="fr-FR" sz="1100" b="0" i="1" smtClean="0">
                            <a:latin typeface="Cambria Math" panose="02040503050406030204" pitchFamily="18" charset="0"/>
                          </a:rPr>
                          <m:t>𝑒𝑛</m:t>
                        </m:r>
                        <m:r>
                          <a:rPr lang="fr-FR" sz="1100" b="0" i="1" smtClean="0">
                            <a:latin typeface="Cambria Math" panose="02040503050406030204" pitchFamily="18" charset="0"/>
                          </a:rPr>
                          <m:t> </m:t>
                        </m:r>
                        <m:r>
                          <a:rPr lang="fr-FR" sz="1100" b="0" i="1" smtClean="0">
                            <a:latin typeface="Cambria Math" panose="02040503050406030204" pitchFamily="18" charset="0"/>
                          </a:rPr>
                          <m:t>𝑚</m:t>
                        </m:r>
                        <m:r>
                          <a:rPr lang="fr-FR" sz="1100" b="0" i="1" smtClean="0">
                            <a:latin typeface="Cambria Math" panose="02040503050406030204" pitchFamily="18" charset="0"/>
                          </a:rPr>
                          <m:t>)+</m:t>
                        </m:r>
                        <m:r>
                          <a:rPr lang="fr-FR" sz="1100" b="0" i="1" smtClean="0">
                            <a:latin typeface="Cambria Math" panose="02040503050406030204" pitchFamily="18" charset="0"/>
                          </a:rPr>
                          <m:t>𝑟𝑎𝑦𝑜𝑛</m:t>
                        </m:r>
                        <m:r>
                          <a:rPr lang="fr-FR" sz="1100" b="0" i="1" smtClean="0">
                            <a:latin typeface="Cambria Math" panose="02040503050406030204" pitchFamily="18" charset="0"/>
                          </a:rPr>
                          <m:t> </m:t>
                        </m:r>
                        <m:r>
                          <a:rPr lang="fr-FR" sz="1100" b="0" i="1" smtClean="0">
                            <a:latin typeface="Cambria Math" panose="02040503050406030204" pitchFamily="18" charset="0"/>
                          </a:rPr>
                          <m:t>𝑎𝑠𝑡𝑟𝑒</m:t>
                        </m:r>
                        <m:r>
                          <a:rPr lang="fr-FR" sz="1100" b="0" i="1" smtClean="0">
                            <a:latin typeface="Cambria Math" panose="02040503050406030204" pitchFamily="18" charset="0"/>
                            <a:ea typeface="Cambria Math" panose="02040503050406030204" pitchFamily="18" charset="0"/>
                          </a:rPr>
                          <m:t>×2)</m:t>
                        </m:r>
                      </m:num>
                      <m:den>
                        <m:r>
                          <a:rPr lang="fr-FR" sz="1100" b="0" i="1" smtClean="0">
                            <a:latin typeface="Cambria Math" panose="02040503050406030204" pitchFamily="18" charset="0"/>
                          </a:rPr>
                          <m:t>2</m:t>
                        </m:r>
                      </m:den>
                    </m:f>
                  </m:oMath>
                </a14:m>
                <a:r>
                  <a:rPr lang="fr-FR" sz="1100" dirty="0"/>
                  <a:t>)</a:t>
                </a:r>
              </a:p>
            </p:txBody>
          </p:sp>
        </mc:Choice>
        <mc:Fallback xmlns="">
          <p:sp>
            <p:nvSpPr>
              <p:cNvPr id="6" name="ZoneTexte 5">
                <a:extLst>
                  <a:ext uri="{FF2B5EF4-FFF2-40B4-BE49-F238E27FC236}">
                    <a16:creationId xmlns:a16="http://schemas.microsoft.com/office/drawing/2014/main" id="{7A8F897B-97AD-4C06-A658-8DFC971DACF0}"/>
                  </a:ext>
                </a:extLst>
              </p:cNvPr>
              <p:cNvSpPr txBox="1">
                <a:spLocks noRot="1" noChangeAspect="1" noMove="1" noResize="1" noEditPoints="1" noAdjustHandles="1" noChangeArrowheads="1" noChangeShapeType="1" noTextEdit="1"/>
              </p:cNvSpPr>
              <p:nvPr/>
            </p:nvSpPr>
            <p:spPr>
              <a:xfrm>
                <a:off x="2016120" y="3809562"/>
                <a:ext cx="9567078" cy="436786"/>
              </a:xfrm>
              <a:prstGeom prst="rect">
                <a:avLst/>
              </a:prstGeom>
              <a:blipFill>
                <a:blip r:embed="rId3"/>
                <a:stretch>
                  <a:fillRect t="-29167" b="-6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13133BD-DAD1-4EC0-A910-A3A38CC56879}"/>
                  </a:ext>
                </a:extLst>
              </p:cNvPr>
              <p:cNvSpPr txBox="1"/>
              <p:nvPr/>
            </p:nvSpPr>
            <p:spPr>
              <a:xfrm>
                <a:off x="2491079" y="4348387"/>
                <a:ext cx="3049553" cy="9201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𝑃</m:t>
                          </m:r>
                        </m:e>
                        <m:sub>
                          <m:r>
                            <a:rPr lang="fr-FR" sz="1100" b="0" i="1" smtClean="0">
                              <a:latin typeface="Cambria Math" panose="02040503050406030204" pitchFamily="18" charset="0"/>
                            </a:rPr>
                            <m:t>1</m:t>
                          </m:r>
                        </m:sub>
                      </m:sSub>
                      <m:r>
                        <a:rPr lang="fr-FR" sz="1100" b="0" i="1" smtClean="0">
                          <a:latin typeface="Cambria Math" panose="02040503050406030204" pitchFamily="18" charset="0"/>
                        </a:rPr>
                        <m:t>=2</m:t>
                      </m:r>
                      <m:r>
                        <a:rPr lang="fr-FR" sz="1100" b="0" i="1" smtClean="0">
                          <a:latin typeface="Cambria Math" panose="02040503050406030204" pitchFamily="18" charset="0"/>
                          <a:ea typeface="Cambria Math" panose="02040503050406030204" pitchFamily="18" charset="0"/>
                        </a:rPr>
                        <m:t>𝜋</m:t>
                      </m:r>
                      <m:rad>
                        <m:radPr>
                          <m:degHide m:val="on"/>
                          <m:ctrlPr>
                            <a:rPr lang="fr-FR" sz="1100" b="0" i="1" smtClean="0">
                              <a:latin typeface="Cambria Math" panose="02040503050406030204" pitchFamily="18" charset="0"/>
                              <a:ea typeface="Cambria Math" panose="02040503050406030204" pitchFamily="18" charset="0"/>
                            </a:rPr>
                          </m:ctrlPr>
                        </m:radPr>
                        <m:deg/>
                        <m:e>
                          <m:f>
                            <m:fPr>
                              <m:ctrlPr>
                                <a:rPr lang="fr-FR" sz="1100" b="0" i="1" smtClean="0">
                                  <a:latin typeface="Cambria Math" panose="02040503050406030204" pitchFamily="18" charset="0"/>
                                  <a:ea typeface="Cambria Math" panose="02040503050406030204" pitchFamily="18" charset="0"/>
                                </a:rPr>
                              </m:ctrlPr>
                            </m:fPr>
                            <m:num>
                              <m:sSup>
                                <m:sSupPr>
                                  <m:ctrlPr>
                                    <a:rPr lang="fr-FR" sz="1100" b="0" i="1" smtClean="0">
                                      <a:latin typeface="Cambria Math" panose="02040503050406030204" pitchFamily="18" charset="0"/>
                                      <a:ea typeface="Cambria Math" panose="02040503050406030204" pitchFamily="18" charset="0"/>
                                    </a:rPr>
                                  </m:ctrlPr>
                                </m:sSupPr>
                                <m:e>
                                  <m:d>
                                    <m:dPr>
                                      <m:ctrlPr>
                                        <a:rPr lang="fr-FR" sz="1100" b="0" i="1" smtClean="0">
                                          <a:latin typeface="Cambria Math" panose="02040503050406030204" pitchFamily="18" charset="0"/>
                                          <a:ea typeface="Cambria Math" panose="02040503050406030204" pitchFamily="18" charset="0"/>
                                        </a:rPr>
                                      </m:ctrlPr>
                                    </m:dPr>
                                    <m:e>
                                      <m:f>
                                        <m:fPr>
                                          <m:ctrlPr>
                                            <a:rPr lang="fr-FR" sz="1100" i="1">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ea typeface="Cambria Math" panose="02040503050406030204" pitchFamily="18" charset="0"/>
                                            </a:rPr>
                                            <m:t>50 000+111 000+164 000</m:t>
                                          </m:r>
                                          <m:r>
                                            <a:rPr lang="fr-FR" sz="110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2</m:t>
                                          </m:r>
                                        </m:num>
                                        <m:den>
                                          <m:r>
                                            <a:rPr lang="fr-FR" sz="1100" i="1">
                                              <a:latin typeface="Cambria Math" panose="02040503050406030204" pitchFamily="18" charset="0"/>
                                              <a:ea typeface="Cambria Math" panose="02040503050406030204" pitchFamily="18" charset="0"/>
                                            </a:rPr>
                                            <m:t>2</m:t>
                                          </m:r>
                                        </m:den>
                                      </m:f>
                                    </m:e>
                                  </m:d>
                                </m:e>
                                <m:sup>
                                  <m:r>
                                    <a:rPr lang="fr-FR" sz="1100" b="0" i="1" smtClean="0">
                                      <a:latin typeface="Cambria Math" panose="02040503050406030204" pitchFamily="18" charset="0"/>
                                      <a:ea typeface="Cambria Math" panose="02040503050406030204" pitchFamily="18" charset="0"/>
                                    </a:rPr>
                                    <m:t>3</m:t>
                                  </m:r>
                                </m:sup>
                              </m:sSup>
                            </m:num>
                            <m:den>
                              <m:r>
                                <a:rPr lang="fr-FR" sz="1100" b="0" i="1" smtClean="0">
                                  <a:latin typeface="Cambria Math" panose="02040503050406030204" pitchFamily="18" charset="0"/>
                                  <a:ea typeface="Cambria Math" panose="02040503050406030204" pitchFamily="18" charset="0"/>
                                </a:rPr>
                                <m:t>4,357×</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den>
                          </m:f>
                        </m:e>
                      </m:rad>
                    </m:oMath>
                    <m:oMath xmlns:m="http://schemas.openxmlformats.org/officeDocument/2006/math">
                      <m:sSub>
                        <m:sSubPr>
                          <m:ctrlPr>
                            <a:rPr lang="fr-FR" sz="1100" b="1" i="1" smtClean="0">
                              <a:latin typeface="Cambria Math" panose="02040503050406030204" pitchFamily="18" charset="0"/>
                              <a:ea typeface="Cambria Math" panose="02040503050406030204" pitchFamily="18" charset="0"/>
                            </a:rPr>
                          </m:ctrlPr>
                        </m:sSubPr>
                        <m:e>
                          <m:r>
                            <a:rPr lang="fr-FR" sz="1100" b="1" i="1" smtClean="0">
                              <a:latin typeface="Cambria Math" panose="02040503050406030204" pitchFamily="18" charset="0"/>
                              <a:ea typeface="Cambria Math" panose="02040503050406030204" pitchFamily="18" charset="0"/>
                            </a:rPr>
                            <m:t>𝑷</m:t>
                          </m:r>
                        </m:e>
                        <m:sub>
                          <m:r>
                            <a:rPr lang="fr-FR" sz="1100" b="1" i="1" smtClean="0">
                              <a:latin typeface="Cambria Math" panose="02040503050406030204" pitchFamily="18" charset="0"/>
                              <a:ea typeface="Cambria Math" panose="02040503050406030204" pitchFamily="18" charset="0"/>
                            </a:rPr>
                            <m:t>𝟏</m:t>
                          </m:r>
                        </m:sub>
                      </m:sSub>
                      <m:r>
                        <a:rPr lang="fr-FR" sz="1100" b="1" i="1">
                          <a:latin typeface="Cambria Math" panose="02040503050406030204" pitchFamily="18" charset="0"/>
                          <a:ea typeface="Cambria Math" panose="02040503050406030204" pitchFamily="18" charset="0"/>
                        </a:rPr>
                        <m:t>≈</m:t>
                      </m:r>
                      <m:r>
                        <a:rPr lang="fr-FR" sz="1100" b="1" i="0" smtClean="0">
                          <a:latin typeface="Cambria Math" panose="02040503050406030204" pitchFamily="18" charset="0"/>
                          <a:ea typeface="Cambria Math" panose="02040503050406030204" pitchFamily="18" charset="0"/>
                        </a:rPr>
                        <m:t>𝟑𝟔𝟑𝟗</m:t>
                      </m:r>
                      <m:r>
                        <a:rPr lang="fr-FR" sz="1100" b="1" i="0" smtClean="0">
                          <a:latin typeface="Cambria Math" panose="02040503050406030204" pitchFamily="18" charset="0"/>
                          <a:ea typeface="Cambria Math" panose="02040503050406030204" pitchFamily="18" charset="0"/>
                        </a:rPr>
                        <m:t>,</m:t>
                      </m:r>
                      <m:r>
                        <a:rPr lang="fr-FR" sz="1100" b="1" i="0" smtClean="0">
                          <a:latin typeface="Cambria Math" panose="02040503050406030204" pitchFamily="18" charset="0"/>
                          <a:ea typeface="Cambria Math" panose="02040503050406030204" pitchFamily="18" charset="0"/>
                        </a:rPr>
                        <m:t>𝟏𝟕</m:t>
                      </m:r>
                      <m:r>
                        <a:rPr lang="fr-FR" sz="1100" b="1" i="0" smtClean="0">
                          <a:latin typeface="Cambria Math" panose="02040503050406030204" pitchFamily="18" charset="0"/>
                          <a:ea typeface="Cambria Math" panose="02040503050406030204" pitchFamily="18" charset="0"/>
                        </a:rPr>
                        <m:t> </m:t>
                      </m:r>
                      <m:r>
                        <a:rPr lang="fr-FR" sz="1100" b="1" i="0" smtClean="0">
                          <a:latin typeface="Cambria Math" panose="02040503050406030204" pitchFamily="18" charset="0"/>
                          <a:ea typeface="Cambria Math" panose="02040503050406030204" pitchFamily="18" charset="0"/>
                        </a:rPr>
                        <m:t>𝐬</m:t>
                      </m:r>
                    </m:oMath>
                  </m:oMathPara>
                </a14:m>
                <a:endParaRPr lang="fr-FR" sz="1100" b="1" dirty="0"/>
              </a:p>
            </p:txBody>
          </p:sp>
        </mc:Choice>
        <mc:Fallback xmlns="">
          <p:sp>
            <p:nvSpPr>
              <p:cNvPr id="7" name="ZoneTexte 6">
                <a:extLst>
                  <a:ext uri="{FF2B5EF4-FFF2-40B4-BE49-F238E27FC236}">
                    <a16:creationId xmlns:a16="http://schemas.microsoft.com/office/drawing/2014/main" id="{613133BD-DAD1-4EC0-A910-A3A38CC56879}"/>
                  </a:ext>
                </a:extLst>
              </p:cNvPr>
              <p:cNvSpPr txBox="1">
                <a:spLocks noRot="1" noChangeAspect="1" noMove="1" noResize="1" noEditPoints="1" noAdjustHandles="1" noChangeArrowheads="1" noChangeShapeType="1" noTextEdit="1"/>
              </p:cNvSpPr>
              <p:nvPr/>
            </p:nvSpPr>
            <p:spPr>
              <a:xfrm>
                <a:off x="2491079" y="4348387"/>
                <a:ext cx="3049553" cy="920124"/>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99DF9344-16F8-49D0-BAA6-E1CA11029A8F}"/>
                  </a:ext>
                </a:extLst>
              </p:cNvPr>
              <p:cNvSpPr txBox="1"/>
              <p:nvPr/>
            </p:nvSpPr>
            <p:spPr>
              <a:xfrm>
                <a:off x="2489200" y="5355764"/>
                <a:ext cx="2672270" cy="9201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𝑃</m:t>
                          </m:r>
                        </m:e>
                        <m:sub>
                          <m:r>
                            <a:rPr lang="fr-FR" sz="1100" b="0" i="1" smtClean="0">
                              <a:latin typeface="Cambria Math" panose="02040503050406030204" pitchFamily="18" charset="0"/>
                            </a:rPr>
                            <m:t>2</m:t>
                          </m:r>
                        </m:sub>
                      </m:sSub>
                      <m:r>
                        <a:rPr lang="fr-FR" sz="1100" b="0" i="1" smtClean="0">
                          <a:latin typeface="Cambria Math" panose="02040503050406030204" pitchFamily="18" charset="0"/>
                        </a:rPr>
                        <m:t>=</m:t>
                      </m:r>
                      <m:r>
                        <a:rPr lang="fr-FR" sz="1100" i="1">
                          <a:latin typeface="Cambria Math" panose="02040503050406030204" pitchFamily="18" charset="0"/>
                        </a:rPr>
                        <m:t>2</m:t>
                      </m:r>
                      <m:r>
                        <a:rPr lang="fr-FR" sz="1100" i="1">
                          <a:latin typeface="Cambria Math" panose="02040503050406030204" pitchFamily="18" charset="0"/>
                          <a:ea typeface="Cambria Math" panose="02040503050406030204" pitchFamily="18" charset="0"/>
                        </a:rPr>
                        <m:t>𝜋</m:t>
                      </m:r>
                      <m:rad>
                        <m:radPr>
                          <m:degHide m:val="on"/>
                          <m:ctrlPr>
                            <a:rPr lang="fr-FR" sz="1100" i="1">
                              <a:latin typeface="Cambria Math" panose="02040503050406030204" pitchFamily="18" charset="0"/>
                              <a:ea typeface="Cambria Math" panose="02040503050406030204" pitchFamily="18" charset="0"/>
                            </a:rPr>
                          </m:ctrlPr>
                        </m:radPr>
                        <m:deg/>
                        <m:e>
                          <m:f>
                            <m:fPr>
                              <m:ctrlPr>
                                <a:rPr lang="fr-FR" sz="1100" i="1">
                                  <a:latin typeface="Cambria Math" panose="02040503050406030204" pitchFamily="18" charset="0"/>
                                  <a:ea typeface="Cambria Math" panose="02040503050406030204" pitchFamily="18" charset="0"/>
                                </a:rPr>
                              </m:ctrlPr>
                            </m:fPr>
                            <m:num>
                              <m:sSup>
                                <m:sSupPr>
                                  <m:ctrlPr>
                                    <a:rPr lang="fr-FR" sz="1100" i="1">
                                      <a:latin typeface="Cambria Math" panose="02040503050406030204" pitchFamily="18" charset="0"/>
                                      <a:ea typeface="Cambria Math" panose="02040503050406030204" pitchFamily="18" charset="0"/>
                                    </a:rPr>
                                  </m:ctrlPr>
                                </m:sSupPr>
                                <m:e>
                                  <m:d>
                                    <m:dPr>
                                      <m:ctrlPr>
                                        <a:rPr lang="fr-FR" sz="1100" i="1">
                                          <a:latin typeface="Cambria Math" panose="02040503050406030204" pitchFamily="18" charset="0"/>
                                          <a:ea typeface="Cambria Math" panose="02040503050406030204" pitchFamily="18" charset="0"/>
                                        </a:rPr>
                                      </m:ctrlPr>
                                    </m:dPr>
                                    <m:e>
                                      <m:f>
                                        <m:fPr>
                                          <m:ctrlPr>
                                            <a:rPr lang="fr-FR" sz="1100" i="1">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ea typeface="Cambria Math" panose="02040503050406030204" pitchFamily="18" charset="0"/>
                                            </a:rPr>
                                            <m:t>111 000</m:t>
                                          </m:r>
                                          <m:r>
                                            <a:rPr lang="fr-FR" sz="110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2</m:t>
                                          </m:r>
                                          <m:r>
                                            <a:rPr lang="fr-FR" sz="1100" i="1">
                                              <a:latin typeface="Cambria Math" panose="02040503050406030204" pitchFamily="18" charset="0"/>
                                              <a:ea typeface="Cambria Math" panose="02040503050406030204" pitchFamily="18" charset="0"/>
                                            </a:rPr>
                                            <m:t>+164 000×2</m:t>
                                          </m:r>
                                        </m:num>
                                        <m:den>
                                          <m:r>
                                            <a:rPr lang="fr-FR" sz="1100" i="1">
                                              <a:latin typeface="Cambria Math" panose="02040503050406030204" pitchFamily="18" charset="0"/>
                                              <a:ea typeface="Cambria Math" panose="02040503050406030204" pitchFamily="18" charset="0"/>
                                            </a:rPr>
                                            <m:t>2</m:t>
                                          </m:r>
                                        </m:den>
                                      </m:f>
                                    </m:e>
                                  </m:d>
                                </m:e>
                                <m:sup>
                                  <m:r>
                                    <a:rPr lang="fr-FR" sz="1100" i="1">
                                      <a:latin typeface="Cambria Math" panose="02040503050406030204" pitchFamily="18" charset="0"/>
                                      <a:ea typeface="Cambria Math" panose="02040503050406030204" pitchFamily="18" charset="0"/>
                                    </a:rPr>
                                    <m:t>3</m:t>
                                  </m:r>
                                </m:sup>
                              </m:sSup>
                            </m:num>
                            <m:den>
                              <m:r>
                                <a:rPr lang="fr-FR" sz="1100" i="1">
                                  <a:latin typeface="Cambria Math" panose="02040503050406030204" pitchFamily="18" charset="0"/>
                                  <a:ea typeface="Cambria Math" panose="02040503050406030204" pitchFamily="18" charset="0"/>
                                </a:rPr>
                                <m:t>4,357×</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10</m:t>
                                  </m:r>
                                </m:sup>
                              </m:sSup>
                            </m:den>
                          </m:f>
                        </m:e>
                      </m:rad>
                    </m:oMath>
                    <m:oMath xmlns:m="http://schemas.openxmlformats.org/officeDocument/2006/math">
                      <m:sSub>
                        <m:sSubPr>
                          <m:ctrlPr>
                            <a:rPr lang="fr-FR" sz="1100" b="1" i="1" smtClean="0">
                              <a:latin typeface="Cambria Math" panose="02040503050406030204" pitchFamily="18" charset="0"/>
                              <a:ea typeface="Cambria Math" panose="02040503050406030204" pitchFamily="18" charset="0"/>
                            </a:rPr>
                          </m:ctrlPr>
                        </m:sSubPr>
                        <m:e>
                          <m:r>
                            <a:rPr lang="fr-FR" sz="1100" b="1" i="1" smtClean="0">
                              <a:latin typeface="Cambria Math" panose="02040503050406030204" pitchFamily="18" charset="0"/>
                              <a:ea typeface="Cambria Math" panose="02040503050406030204" pitchFamily="18" charset="0"/>
                            </a:rPr>
                            <m:t>𝑷</m:t>
                          </m:r>
                        </m:e>
                        <m:sub>
                          <m:r>
                            <a:rPr lang="fr-FR" sz="1100" b="1" i="1" smtClean="0">
                              <a:latin typeface="Cambria Math" panose="02040503050406030204" pitchFamily="18" charset="0"/>
                              <a:ea typeface="Cambria Math" panose="02040503050406030204" pitchFamily="18" charset="0"/>
                            </a:rPr>
                            <m:t>𝟐</m:t>
                          </m:r>
                        </m:sub>
                      </m:sSub>
                      <m:r>
                        <a:rPr lang="fr-FR" sz="1100" b="1" i="1" smtClean="0">
                          <a:latin typeface="Cambria Math" panose="02040503050406030204" pitchFamily="18" charset="0"/>
                          <a:ea typeface="Cambria Math" panose="02040503050406030204" pitchFamily="18" charset="0"/>
                        </a:rPr>
                        <m:t>≈</m:t>
                      </m:r>
                      <m:r>
                        <a:rPr lang="fr-FR" sz="1100" b="1" i="1" smtClean="0">
                          <a:latin typeface="Cambria Math" panose="02040503050406030204" pitchFamily="18" charset="0"/>
                          <a:ea typeface="Cambria Math" panose="02040503050406030204" pitchFamily="18" charset="0"/>
                        </a:rPr>
                        <m:t>𝟒𝟑𝟒𝟎</m:t>
                      </m:r>
                      <m:r>
                        <a:rPr lang="fr-FR" sz="1100" b="1" i="1" smtClean="0">
                          <a:latin typeface="Cambria Math" panose="02040503050406030204" pitchFamily="18" charset="0"/>
                          <a:ea typeface="Cambria Math" panose="02040503050406030204" pitchFamily="18" charset="0"/>
                        </a:rPr>
                        <m:t>,</m:t>
                      </m:r>
                      <m:r>
                        <a:rPr lang="fr-FR" sz="1100" b="1" i="1" smtClean="0">
                          <a:latin typeface="Cambria Math" panose="02040503050406030204" pitchFamily="18" charset="0"/>
                          <a:ea typeface="Cambria Math" panose="02040503050406030204" pitchFamily="18" charset="0"/>
                        </a:rPr>
                        <m:t>𝟗𝟓</m:t>
                      </m:r>
                      <m:r>
                        <a:rPr lang="fr-FR" sz="1100" b="1" i="1" smtClean="0">
                          <a:latin typeface="Cambria Math" panose="02040503050406030204" pitchFamily="18" charset="0"/>
                          <a:ea typeface="Cambria Math" panose="02040503050406030204" pitchFamily="18" charset="0"/>
                        </a:rPr>
                        <m:t> </m:t>
                      </m:r>
                      <m:r>
                        <a:rPr lang="fr-FR" sz="1100" b="1" i="1" smtClean="0">
                          <a:latin typeface="Cambria Math" panose="02040503050406030204" pitchFamily="18" charset="0"/>
                          <a:ea typeface="Cambria Math" panose="02040503050406030204" pitchFamily="18" charset="0"/>
                        </a:rPr>
                        <m:t>𝒔</m:t>
                      </m:r>
                    </m:oMath>
                  </m:oMathPara>
                </a14:m>
                <a:endParaRPr lang="fr-FR" sz="1100" b="1" dirty="0"/>
              </a:p>
            </p:txBody>
          </p:sp>
        </mc:Choice>
        <mc:Fallback xmlns="">
          <p:sp>
            <p:nvSpPr>
              <p:cNvPr id="8" name="ZoneTexte 7">
                <a:extLst>
                  <a:ext uri="{FF2B5EF4-FFF2-40B4-BE49-F238E27FC236}">
                    <a16:creationId xmlns:a16="http://schemas.microsoft.com/office/drawing/2014/main" id="{99DF9344-16F8-49D0-BAA6-E1CA11029A8F}"/>
                  </a:ext>
                </a:extLst>
              </p:cNvPr>
              <p:cNvSpPr txBox="1">
                <a:spLocks noRot="1" noChangeAspect="1" noMove="1" noResize="1" noEditPoints="1" noAdjustHandles="1" noChangeArrowheads="1" noChangeShapeType="1" noTextEdit="1"/>
              </p:cNvSpPr>
              <p:nvPr/>
            </p:nvSpPr>
            <p:spPr>
              <a:xfrm>
                <a:off x="2489200" y="5355764"/>
                <a:ext cx="2672270" cy="920124"/>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AF64D3CC-C2F8-4633-8289-D874035AA2C9}"/>
                  </a:ext>
                </a:extLst>
              </p:cNvPr>
              <p:cNvSpPr txBox="1"/>
              <p:nvPr/>
            </p:nvSpPr>
            <p:spPr>
              <a:xfrm>
                <a:off x="5577398" y="4348387"/>
                <a:ext cx="2040467" cy="18004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fr-FR" sz="1100" i="1" smtClean="0">
                              <a:latin typeface="Cambria Math" panose="02040503050406030204" pitchFamily="18" charset="0"/>
                            </a:rPr>
                          </m:ctrlPr>
                        </m:fPr>
                        <m:num>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𝑃</m:t>
                              </m:r>
                            </m:e>
                            <m:sub>
                              <m:r>
                                <a:rPr lang="fr-FR" sz="1100" b="0" i="1" smtClean="0">
                                  <a:latin typeface="Cambria Math" panose="02040503050406030204" pitchFamily="18" charset="0"/>
                                </a:rPr>
                                <m:t>1</m:t>
                              </m:r>
                            </m:sub>
                          </m:sSub>
                        </m:num>
                        <m:den>
                          <m:r>
                            <a:rPr lang="fr-FR" sz="1100" b="0" i="1" smtClean="0">
                              <a:latin typeface="Cambria Math" panose="02040503050406030204" pitchFamily="18" charset="0"/>
                            </a:rPr>
                            <m:t>2</m:t>
                          </m:r>
                        </m:den>
                      </m:f>
                      <m:r>
                        <a:rPr lang="fr-FR" sz="1100" i="1">
                          <a:latin typeface="Cambria Math" panose="02040503050406030204" pitchFamily="18" charset="0"/>
                        </a:rPr>
                        <m:t>= </m:t>
                      </m:r>
                      <m:f>
                        <m:fPr>
                          <m:ctrlPr>
                            <a:rPr lang="fr-FR" sz="1100" i="1" smtClean="0">
                              <a:latin typeface="Cambria Math" panose="02040503050406030204" pitchFamily="18" charset="0"/>
                            </a:rPr>
                          </m:ctrlPr>
                        </m:fPr>
                        <m:num>
                          <m:r>
                            <a:rPr lang="fr-FR" sz="1100" b="0" i="1" smtClean="0">
                              <a:latin typeface="Cambria Math" panose="02040503050406030204" pitchFamily="18" charset="0"/>
                            </a:rPr>
                            <m:t>3639,17</m:t>
                          </m:r>
                        </m:num>
                        <m:den>
                          <m:r>
                            <a:rPr lang="fr-FR" sz="1100" b="0" i="1" smtClean="0">
                              <a:latin typeface="Cambria Math" panose="02040503050406030204" pitchFamily="18" charset="0"/>
                            </a:rPr>
                            <m:t>2</m:t>
                          </m:r>
                        </m:den>
                      </m:f>
                      <m:r>
                        <a:rPr lang="fr-FR" sz="1100" b="0" i="1" smtClean="0">
                          <a:latin typeface="Cambria Math" panose="02040503050406030204" pitchFamily="18" charset="0"/>
                        </a:rPr>
                        <m:t>=1819,585 </m:t>
                      </m:r>
                      <m:r>
                        <a:rPr lang="fr-FR" sz="1100" b="0" i="1" smtClean="0">
                          <a:latin typeface="Cambria Math" panose="02040503050406030204" pitchFamily="18" charset="0"/>
                        </a:rPr>
                        <m:t>𝑠</m:t>
                      </m:r>
                    </m:oMath>
                  </m:oMathPara>
                </a14:m>
                <a:br>
                  <a:rPr lang="fr-FR" sz="1100" b="0" dirty="0"/>
                </a:br>
                <a:br>
                  <a:rPr lang="fr-FR" sz="1100" b="0" dirty="0"/>
                </a:br>
                <a:endParaRPr lang="fr-FR" sz="1100" b="0" dirty="0"/>
              </a:p>
              <a:p>
                <a:pPr/>
                <a14:m>
                  <m:oMathPara xmlns:m="http://schemas.openxmlformats.org/officeDocument/2006/math">
                    <m:oMathParaPr>
                      <m:jc m:val="centerGroup"/>
                    </m:oMathParaPr>
                    <m:oMath xmlns:m="http://schemas.openxmlformats.org/officeDocument/2006/math">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1819,585</m:t>
                          </m:r>
                        </m:num>
                        <m:den>
                          <m:r>
                            <a:rPr lang="fr-FR" sz="1100" b="0" i="1" smtClean="0">
                              <a:latin typeface="Cambria Math" panose="02040503050406030204" pitchFamily="18" charset="0"/>
                            </a:rPr>
                            <m:t>43</m:t>
                          </m:r>
                          <m:r>
                            <a:rPr lang="fr-FR" sz="1100" b="0" i="1" smtClean="0">
                              <a:latin typeface="Cambria Math" panose="02040503050406030204" pitchFamily="18" charset="0"/>
                            </a:rPr>
                            <m:t>40</m:t>
                          </m:r>
                          <m:r>
                            <a:rPr lang="fr-FR" sz="1100" b="0" i="1" smtClean="0">
                              <a:latin typeface="Cambria Math" panose="02040503050406030204" pitchFamily="18" charset="0"/>
                            </a:rPr>
                            <m:t>,95</m:t>
                          </m:r>
                        </m:den>
                      </m:f>
                      <m:r>
                        <a:rPr lang="fr-FR" sz="1100" b="0" i="1" smtClean="0">
                          <a:latin typeface="Cambria Math" panose="02040503050406030204" pitchFamily="18" charset="0"/>
                          <a:ea typeface="Cambria Math" panose="02040503050406030204" pitchFamily="18" charset="0"/>
                        </a:rPr>
                        <m:t>×360≈150°</m:t>
                      </m:r>
                    </m:oMath>
                  </m:oMathPara>
                </a14:m>
                <a:br>
                  <a:rPr lang="fr-FR" sz="1100" b="0" dirty="0">
                    <a:ea typeface="Cambria Math" panose="02040503050406030204" pitchFamily="18" charset="0"/>
                  </a:rPr>
                </a:br>
                <a:br>
                  <a:rPr lang="fr-FR" sz="1100" b="0" dirty="0">
                    <a:ea typeface="Cambria Math" panose="02040503050406030204" pitchFamily="18" charset="0"/>
                  </a:rPr>
                </a:br>
                <a:endParaRPr lang="fr-FR" sz="11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r-FR" sz="1100" b="0" i="1" smtClean="0">
                          <a:latin typeface="Cambria Math" panose="02040503050406030204" pitchFamily="18" charset="0"/>
                          <a:ea typeface="Cambria Math" panose="02040503050406030204" pitchFamily="18" charset="0"/>
                        </a:rPr>
                        <m:t>180−150=30°</m:t>
                      </m:r>
                    </m:oMath>
                  </m:oMathPara>
                </a14:m>
                <a:endParaRPr lang="fr-FR" sz="110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borderBox>
                        <m:borderBoxPr>
                          <m:ctrlPr>
                            <a:rPr lang="fr-FR" sz="1100" b="0" i="1" smtClean="0">
                              <a:latin typeface="Cambria Math" panose="02040503050406030204" pitchFamily="18" charset="0"/>
                              <a:ea typeface="Cambria Math" panose="02040503050406030204" pitchFamily="18" charset="0"/>
                            </a:rPr>
                          </m:ctrlPr>
                        </m:borderBoxPr>
                        <m:e>
                          <m:r>
                            <a:rPr lang="fr-FR" sz="1100" i="1">
                              <a:latin typeface="Cambria Math" panose="02040503050406030204" pitchFamily="18" charset="0"/>
                              <a:ea typeface="Cambria Math" panose="02040503050406030204" pitchFamily="18" charset="0"/>
                            </a:rPr>
                            <m:t>𝑑</m:t>
                          </m:r>
                          <m:r>
                            <a:rPr lang="fr-FR" sz="1100" i="1">
                              <a:latin typeface="Cambria Math" panose="02040503050406030204" pitchFamily="18" charset="0"/>
                              <a:ea typeface="Cambria Math" panose="02040503050406030204" pitchFamily="18" charset="0"/>
                            </a:rPr>
                            <m:t>=30°</m:t>
                          </m:r>
                        </m:e>
                      </m:borderBox>
                    </m:oMath>
                  </m:oMathPara>
                </a14:m>
                <a:br>
                  <a:rPr lang="fr-FR" sz="1100" b="0" dirty="0">
                    <a:ea typeface="Cambria Math" panose="02040503050406030204" pitchFamily="18" charset="0"/>
                  </a:rPr>
                </a:br>
                <a:endParaRPr lang="fr-FR" sz="1100" dirty="0"/>
              </a:p>
            </p:txBody>
          </p:sp>
        </mc:Choice>
        <mc:Fallback>
          <p:sp>
            <p:nvSpPr>
              <p:cNvPr id="10" name="ZoneTexte 9">
                <a:extLst>
                  <a:ext uri="{FF2B5EF4-FFF2-40B4-BE49-F238E27FC236}">
                    <a16:creationId xmlns:a16="http://schemas.microsoft.com/office/drawing/2014/main" id="{AF64D3CC-C2F8-4633-8289-D874035AA2C9}"/>
                  </a:ext>
                </a:extLst>
              </p:cNvPr>
              <p:cNvSpPr txBox="1">
                <a:spLocks noRot="1" noChangeAspect="1" noMove="1" noResize="1" noEditPoints="1" noAdjustHandles="1" noChangeArrowheads="1" noChangeShapeType="1" noTextEdit="1"/>
              </p:cNvSpPr>
              <p:nvPr/>
            </p:nvSpPr>
            <p:spPr>
              <a:xfrm>
                <a:off x="5577398" y="4348387"/>
                <a:ext cx="2040467" cy="1800493"/>
              </a:xfrm>
              <a:prstGeom prst="rect">
                <a:avLst/>
              </a:prstGeom>
              <a:blipFill>
                <a:blip r:embed="rId6"/>
                <a:stretch>
                  <a:fillRect/>
                </a:stretch>
              </a:blipFill>
            </p:spPr>
            <p:txBody>
              <a:bodyPr/>
              <a:lstStyle/>
              <a:p>
                <a:r>
                  <a:rPr lang="fr-FR">
                    <a:noFill/>
                  </a:rPr>
                  <a:t> </a:t>
                </a:r>
              </a:p>
            </p:txBody>
          </p:sp>
        </mc:Fallback>
      </mc:AlternateContent>
      <p:sp>
        <p:nvSpPr>
          <p:cNvPr id="12" name="ZoneTexte 11">
            <a:extLst>
              <a:ext uri="{FF2B5EF4-FFF2-40B4-BE49-F238E27FC236}">
                <a16:creationId xmlns:a16="http://schemas.microsoft.com/office/drawing/2014/main" id="{3BCAEB3D-37E1-4E16-AE2F-EA70274C44D5}"/>
              </a:ext>
            </a:extLst>
          </p:cNvPr>
          <p:cNvSpPr txBox="1"/>
          <p:nvPr/>
        </p:nvSpPr>
        <p:spPr>
          <a:xfrm>
            <a:off x="7668355" y="4637353"/>
            <a:ext cx="1466412" cy="1169551"/>
          </a:xfrm>
          <a:prstGeom prst="rect">
            <a:avLst/>
          </a:prstGeom>
          <a:noFill/>
        </p:spPr>
        <p:txBody>
          <a:bodyPr wrap="square" rtlCol="0">
            <a:spAutoFit/>
          </a:bodyPr>
          <a:lstStyle/>
          <a:p>
            <a:r>
              <a:rPr lang="fr-FR" sz="1400" dirty="0"/>
              <a:t>Le CSM doit donc se trouver 30° avant le LEM lors de la manœuvre de rendez-vous.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B22B3A0-0804-48AF-B065-0376F60FA760}"/>
                  </a:ext>
                </a:extLst>
              </p:cNvPr>
              <p:cNvSpPr>
                <a:spLocks noGrp="1"/>
              </p:cNvSpPr>
              <p:nvPr>
                <p:ph idx="1"/>
              </p:nvPr>
            </p:nvSpPr>
            <p:spPr>
              <a:xfrm>
                <a:off x="1051718" y="1917740"/>
                <a:ext cx="10058400" cy="1993861"/>
              </a:xfrm>
            </p:spPr>
            <p:txBody>
              <a:bodyPr>
                <a:normAutofit lnSpcReduction="10000"/>
              </a:bodyPr>
              <a:lstStyle/>
              <a:p>
                <a:r>
                  <a:rPr lang="fr-FR" sz="1100" dirty="0"/>
                  <a:t>Nous revoilà en orbite lunaire. Mais l’aventure est loin d’être finie ! Il nous reste deux parties cruciales de notre mission : le rendez-vous avec le CSM (étape 5.5), ainsi que le grand retour sur Terre (étape 6). Pour le rendez-vous avec le CSM, on aurait pu utiliser la même technique qu’avec le champ gravitationnel de la Lune, mais notre cible, le CSM, bouge beaucoup plus que la Lune. Le temps de bien se positionner sur l’orbite, le CSM a avancé lui aussi.  La première technique (et la plus simple je vous l’accorde) est de bouger le nœud de manœuvre sur toute l’orbite. Si vous n’avez pas d’intersection, alors programmez le nœud de manœuvre pour la prochaine orbite et répétez le procédé. Avouez que la technique n’est pas très satisfaisante et peut parfois, si les écarts d’orbite ne sont pas très élevés, s’avérer être longue. Pas de panique, les maths sont la pour vous sortir de l’ennui ;p. Et cette démonstration, je l’ai pensé moi-même ^^. Alors pour ça, nous allons dire que l’inclinaison d’orbite entre les deux vaisseaux est nulle, que ces derniers sont sur des orbites parfaitement circulaires. Le LEM est sur une orbite de 50 km , le CSM sur une orbite de 111 km. Le rayon de la Lune est de 164 km et son paramètre gravitationnel de </a:t>
                </a:r>
                <a14:m>
                  <m:oMath xmlns:m="http://schemas.openxmlformats.org/officeDocument/2006/math">
                    <m:sSup>
                      <m:sSupPr>
                        <m:ctrlPr>
                          <a:rPr lang="fr-FR" sz="1100" i="1" smtClean="0">
                            <a:latin typeface="Cambria Math" panose="02040503050406030204" pitchFamily="18" charset="0"/>
                          </a:rPr>
                        </m:ctrlPr>
                      </m:sSupPr>
                      <m:e>
                        <m:r>
                          <a:rPr lang="fr-FR" sz="1100" b="0" i="1" smtClean="0">
                            <a:latin typeface="Cambria Math" panose="02040503050406030204" pitchFamily="18" charset="0"/>
                          </a:rPr>
                          <m:t>4,357</m:t>
                        </m:r>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rPr>
                          <m:t>10</m:t>
                        </m:r>
                      </m:sup>
                    </m:sSup>
                    <m:r>
                      <a:rPr lang="fr-FR" sz="1100" b="0" i="1" smtClean="0">
                        <a:latin typeface="Cambria Math" panose="02040503050406030204" pitchFamily="18" charset="0"/>
                      </a:rPr>
                      <m:t> </m:t>
                    </m:r>
                    <m:sSup>
                      <m:sSupPr>
                        <m:ctrlPr>
                          <a:rPr lang="fr-FR" sz="1100" b="0" i="1" smtClean="0">
                            <a:latin typeface="Cambria Math" panose="02040503050406030204" pitchFamily="18" charset="0"/>
                          </a:rPr>
                        </m:ctrlPr>
                      </m:sSupPr>
                      <m:e>
                        <m:r>
                          <a:rPr lang="fr-FR" sz="1100" b="0" i="1" smtClean="0">
                            <a:latin typeface="Cambria Math" panose="02040503050406030204" pitchFamily="18" charset="0"/>
                          </a:rPr>
                          <m:t>𝑚</m:t>
                        </m:r>
                      </m:e>
                      <m:sup>
                        <m:r>
                          <a:rPr lang="fr-FR" sz="1100" b="0" i="1" smtClean="0">
                            <a:latin typeface="Cambria Math" panose="02040503050406030204" pitchFamily="18" charset="0"/>
                          </a:rPr>
                          <m:t>3</m:t>
                        </m:r>
                      </m:sup>
                    </m:sSup>
                    <m:r>
                      <a:rPr lang="fr-FR" sz="1100" b="0" i="1" smtClean="0">
                        <a:latin typeface="Cambria Math" panose="02040503050406030204" pitchFamily="18" charset="0"/>
                      </a:rPr>
                      <m:t>/</m:t>
                    </m:r>
                    <m:sSup>
                      <m:sSupPr>
                        <m:ctrlPr>
                          <a:rPr lang="fr-FR" sz="1100" b="0" i="1" smtClean="0">
                            <a:latin typeface="Cambria Math" panose="02040503050406030204" pitchFamily="18" charset="0"/>
                          </a:rPr>
                        </m:ctrlPr>
                      </m:sSupPr>
                      <m:e>
                        <m:r>
                          <a:rPr lang="fr-FR" sz="1100" b="0" i="1" smtClean="0">
                            <a:latin typeface="Cambria Math" panose="02040503050406030204" pitchFamily="18" charset="0"/>
                          </a:rPr>
                          <m:t>𝑠</m:t>
                        </m:r>
                      </m:e>
                      <m:sup>
                        <m:r>
                          <a:rPr lang="fr-FR" sz="1100" b="0" i="1" smtClean="0">
                            <a:latin typeface="Cambria Math" panose="02040503050406030204" pitchFamily="18" charset="0"/>
                          </a:rPr>
                          <m:t>2</m:t>
                        </m:r>
                      </m:sup>
                    </m:sSup>
                  </m:oMath>
                </a14:m>
                <a:r>
                  <a:rPr lang="fr-FR" sz="1100" dirty="0"/>
                  <a:t>. GM est le paramètre gravitationnelle de l’astre que nous pouvons trouver facilement KSP. Nous allons prendre la manœuvre à l’envers. Le LEM a effectué sa manœuvre au point bleu et rencontre le CSM au trait rouge. Du point bleu au trait rouge, le LEM a mis un certain temps </a:t>
                </a:r>
                <a14:m>
                  <m:oMath xmlns:m="http://schemas.openxmlformats.org/officeDocument/2006/math">
                    <m:r>
                      <a:rPr lang="fr-FR" sz="1100" b="0" i="1" smtClean="0">
                        <a:latin typeface="Cambria Math" panose="02040503050406030204" pitchFamily="18" charset="0"/>
                      </a:rPr>
                      <m:t>𝑡</m:t>
                    </m:r>
                  </m:oMath>
                </a14:m>
                <a:r>
                  <a:rPr lang="fr-FR" sz="1100" dirty="0"/>
                  <a:t> à parcourir son chemin. Le CSM lui a mis le même temps </a:t>
                </a:r>
                <a14:m>
                  <m:oMath xmlns:m="http://schemas.openxmlformats.org/officeDocument/2006/math">
                    <m:r>
                      <a:rPr lang="fr-FR" sz="1100" i="1">
                        <a:latin typeface="Cambria Math" panose="02040503050406030204" pitchFamily="18" charset="0"/>
                      </a:rPr>
                      <m:t>𝑡</m:t>
                    </m:r>
                  </m:oMath>
                </a14:m>
                <a:r>
                  <a:rPr lang="fr-FR" sz="1100" dirty="0"/>
                  <a:t> pour parvenir au trait rouge depuis un certain point de sa trajectoire. Comme le CSM est sur une orbite circulaire, si on convertit le temps </a:t>
                </a:r>
                <a14:m>
                  <m:oMath xmlns:m="http://schemas.openxmlformats.org/officeDocument/2006/math">
                    <m:r>
                      <a:rPr lang="fr-FR" sz="1100" b="0" i="1" smtClean="0">
                        <a:latin typeface="Cambria Math" panose="02040503050406030204" pitchFamily="18" charset="0"/>
                      </a:rPr>
                      <m:t>𝑡</m:t>
                    </m:r>
                  </m:oMath>
                </a14:m>
                <a:r>
                  <a:rPr lang="fr-FR" sz="1100" dirty="0"/>
                  <a:t> en degré, on aura l’angle du trait rouge à la position du module sur son orbite et si on enlève ce degré d’angle à 180, on obtient l’angle du point bleu à la position du module, l’angle </a:t>
                </a:r>
                <a14:m>
                  <m:oMath xmlns:m="http://schemas.openxmlformats.org/officeDocument/2006/math">
                    <m:r>
                      <a:rPr lang="fr-FR" sz="1100" b="0" i="1" smtClean="0">
                        <a:latin typeface="Cambria Math" panose="02040503050406030204" pitchFamily="18" charset="0"/>
                      </a:rPr>
                      <m:t>𝑑</m:t>
                    </m:r>
                  </m:oMath>
                </a14:m>
                <a:r>
                  <a:rPr lang="fr-FR" sz="1100" dirty="0"/>
                  <a:t>.</a:t>
                </a:r>
              </a:p>
            </p:txBody>
          </p:sp>
        </mc:Choice>
        <mc:Fallback xmlns="">
          <p:sp>
            <p:nvSpPr>
              <p:cNvPr id="3" name="Espace réservé du contenu 2">
                <a:extLst>
                  <a:ext uri="{FF2B5EF4-FFF2-40B4-BE49-F238E27FC236}">
                    <a16:creationId xmlns:a16="http://schemas.microsoft.com/office/drawing/2014/main" id="{0B22B3A0-0804-48AF-B065-0376F60FA760}"/>
                  </a:ext>
                </a:extLst>
              </p:cNvPr>
              <p:cNvSpPr>
                <a:spLocks noGrp="1" noRot="1" noChangeAspect="1" noMove="1" noResize="1" noEditPoints="1" noAdjustHandles="1" noChangeArrowheads="1" noChangeShapeType="1" noTextEdit="1"/>
              </p:cNvSpPr>
              <p:nvPr>
                <p:ph idx="1"/>
              </p:nvPr>
            </p:nvSpPr>
            <p:spPr>
              <a:xfrm>
                <a:off x="1051718" y="1917740"/>
                <a:ext cx="10058400" cy="1993861"/>
              </a:xfrm>
              <a:blipFill>
                <a:blip r:embed="rId7"/>
                <a:stretch>
                  <a:fillRect t="-917" r="-848"/>
                </a:stretch>
              </a:blipFill>
            </p:spPr>
            <p:txBody>
              <a:bodyPr/>
              <a:lstStyle/>
              <a:p>
                <a:r>
                  <a:rPr lang="fr-FR">
                    <a:noFill/>
                  </a:rPr>
                  <a:t> </a:t>
                </a:r>
              </a:p>
            </p:txBody>
          </p:sp>
        </mc:Fallback>
      </mc:AlternateContent>
      <p:sp>
        <p:nvSpPr>
          <p:cNvPr id="14" name="ZoneTexte 13">
            <a:extLst>
              <a:ext uri="{FF2B5EF4-FFF2-40B4-BE49-F238E27FC236}">
                <a16:creationId xmlns:a16="http://schemas.microsoft.com/office/drawing/2014/main" id="{84C0AD3F-275B-4643-A0CD-09FE34594B19}"/>
              </a:ext>
            </a:extLst>
          </p:cNvPr>
          <p:cNvSpPr txBox="1"/>
          <p:nvPr/>
        </p:nvSpPr>
        <p:spPr>
          <a:xfrm>
            <a:off x="377813" y="6082708"/>
            <a:ext cx="1733574" cy="261610"/>
          </a:xfrm>
          <a:prstGeom prst="rect">
            <a:avLst/>
          </a:prstGeom>
          <a:noFill/>
        </p:spPr>
        <p:txBody>
          <a:bodyPr wrap="square" rtlCol="0">
            <a:spAutoFit/>
          </a:bodyPr>
          <a:lstStyle/>
          <a:p>
            <a:r>
              <a:rPr lang="fr-FR" sz="1100" dirty="0">
                <a:solidFill>
                  <a:schemeClr val="bg1">
                    <a:lumMod val="65000"/>
                  </a:schemeClr>
                </a:solidFill>
              </a:rPr>
              <a:t>12. Schéma du rendez vous</a:t>
            </a:r>
          </a:p>
        </p:txBody>
      </p:sp>
      <p:pic>
        <p:nvPicPr>
          <p:cNvPr id="15" name="Image 14" descr="Une image contenant mur, moniteur&#10;&#10;Description générée automatiquement">
            <a:extLst>
              <a:ext uri="{FF2B5EF4-FFF2-40B4-BE49-F238E27FC236}">
                <a16:creationId xmlns:a16="http://schemas.microsoft.com/office/drawing/2014/main" id="{E71E21C2-6231-4C70-AE41-DDA7274298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6501" y="4282442"/>
            <a:ext cx="1220625" cy="2009337"/>
          </a:xfrm>
          <a:prstGeom prst="rect">
            <a:avLst/>
          </a:prstGeom>
        </p:spPr>
      </p:pic>
      <p:sp>
        <p:nvSpPr>
          <p:cNvPr id="16" name="ZoneTexte 15">
            <a:extLst>
              <a:ext uri="{FF2B5EF4-FFF2-40B4-BE49-F238E27FC236}">
                <a16:creationId xmlns:a16="http://schemas.microsoft.com/office/drawing/2014/main" id="{637577CB-334A-43E0-9923-ED0A6FD4853B}"/>
              </a:ext>
            </a:extLst>
          </p:cNvPr>
          <p:cNvSpPr txBox="1"/>
          <p:nvPr/>
        </p:nvSpPr>
        <p:spPr>
          <a:xfrm>
            <a:off x="10514702" y="4968429"/>
            <a:ext cx="1220625" cy="600164"/>
          </a:xfrm>
          <a:prstGeom prst="rect">
            <a:avLst/>
          </a:prstGeom>
          <a:noFill/>
        </p:spPr>
        <p:txBody>
          <a:bodyPr wrap="square" rtlCol="0">
            <a:spAutoFit/>
          </a:bodyPr>
          <a:lstStyle/>
          <a:p>
            <a:r>
              <a:rPr lang="fr-FR" sz="1100" dirty="0">
                <a:solidFill>
                  <a:schemeClr val="bg1">
                    <a:lumMod val="65000"/>
                  </a:schemeClr>
                </a:solidFill>
              </a:rPr>
              <a:t>13. Paramètre gravitationnel dans KSP</a:t>
            </a:r>
          </a:p>
        </p:txBody>
      </p:sp>
      <p:sp>
        <p:nvSpPr>
          <p:cNvPr id="4" name="Ellipse 3">
            <a:extLst>
              <a:ext uri="{FF2B5EF4-FFF2-40B4-BE49-F238E27FC236}">
                <a16:creationId xmlns:a16="http://schemas.microsoft.com/office/drawing/2014/main" id="{48BD011C-7D93-4159-A131-3FB66DABCC2A}"/>
              </a:ext>
            </a:extLst>
          </p:cNvPr>
          <p:cNvSpPr/>
          <p:nvPr/>
        </p:nvSpPr>
        <p:spPr>
          <a:xfrm>
            <a:off x="1172589" y="4405282"/>
            <a:ext cx="107962" cy="1143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A6D4654-0DF8-4809-BC9B-C7700FE77310}"/>
              </a:ext>
            </a:extLst>
          </p:cNvPr>
          <p:cNvSpPr txBox="1"/>
          <p:nvPr/>
        </p:nvSpPr>
        <p:spPr>
          <a:xfrm>
            <a:off x="3453602" y="4186824"/>
            <a:ext cx="1346836" cy="261610"/>
          </a:xfrm>
          <a:prstGeom prst="rect">
            <a:avLst/>
          </a:prstGeom>
          <a:noFill/>
        </p:spPr>
        <p:txBody>
          <a:bodyPr wrap="square" rtlCol="0">
            <a:spAutoFit/>
          </a:bodyPr>
          <a:lstStyle/>
          <a:p>
            <a:r>
              <a:rPr lang="fr-FR" sz="1100" dirty="0">
                <a:solidFill>
                  <a:srgbClr val="C00000"/>
                </a:solidFill>
              </a:rPr>
              <a:t>Période de l’orbite 1</a:t>
            </a:r>
          </a:p>
        </p:txBody>
      </p:sp>
      <p:sp>
        <p:nvSpPr>
          <p:cNvPr id="17" name="ZoneTexte 16">
            <a:extLst>
              <a:ext uri="{FF2B5EF4-FFF2-40B4-BE49-F238E27FC236}">
                <a16:creationId xmlns:a16="http://schemas.microsoft.com/office/drawing/2014/main" id="{006B97A8-CF15-4CAD-AF6D-E062119706BD}"/>
              </a:ext>
            </a:extLst>
          </p:cNvPr>
          <p:cNvSpPr txBox="1"/>
          <p:nvPr/>
        </p:nvSpPr>
        <p:spPr>
          <a:xfrm>
            <a:off x="3440559" y="5137706"/>
            <a:ext cx="1346836" cy="261610"/>
          </a:xfrm>
          <a:prstGeom prst="rect">
            <a:avLst/>
          </a:prstGeom>
          <a:noFill/>
        </p:spPr>
        <p:txBody>
          <a:bodyPr wrap="square" rtlCol="0">
            <a:spAutoFit/>
          </a:bodyPr>
          <a:lstStyle/>
          <a:p>
            <a:r>
              <a:rPr lang="fr-FR" sz="1100" dirty="0">
                <a:solidFill>
                  <a:srgbClr val="C00000"/>
                </a:solidFill>
              </a:rPr>
              <a:t>Période de l’orbite 2</a:t>
            </a:r>
          </a:p>
        </p:txBody>
      </p:sp>
      <p:sp>
        <p:nvSpPr>
          <p:cNvPr id="18" name="ZoneTexte 17">
            <a:extLst>
              <a:ext uri="{FF2B5EF4-FFF2-40B4-BE49-F238E27FC236}">
                <a16:creationId xmlns:a16="http://schemas.microsoft.com/office/drawing/2014/main" id="{1B90CF8A-2CC8-4814-B088-23522CE013E5}"/>
              </a:ext>
            </a:extLst>
          </p:cNvPr>
          <p:cNvSpPr txBox="1"/>
          <p:nvPr/>
        </p:nvSpPr>
        <p:spPr>
          <a:xfrm>
            <a:off x="5540632" y="4143672"/>
            <a:ext cx="2184143" cy="261610"/>
          </a:xfrm>
          <a:prstGeom prst="rect">
            <a:avLst/>
          </a:prstGeom>
          <a:noFill/>
        </p:spPr>
        <p:txBody>
          <a:bodyPr wrap="square" rtlCol="0">
            <a:spAutoFit/>
          </a:bodyPr>
          <a:lstStyle/>
          <a:p>
            <a:r>
              <a:rPr lang="fr-FR" sz="1100" dirty="0">
                <a:solidFill>
                  <a:srgbClr val="C00000"/>
                </a:solidFill>
              </a:rPr>
              <a:t>Période de la trajectoire du LEM (</a:t>
            </a:r>
            <a:r>
              <a:rPr lang="fr-FR" sz="1100" i="1" dirty="0">
                <a:solidFill>
                  <a:srgbClr val="C00000"/>
                </a:solidFill>
              </a:rPr>
              <a:t>t</a:t>
            </a:r>
            <a:r>
              <a:rPr lang="fr-FR" sz="1100" dirty="0">
                <a:solidFill>
                  <a:srgbClr val="C00000"/>
                </a:solidFill>
              </a:rPr>
              <a:t>) </a:t>
            </a:r>
          </a:p>
        </p:txBody>
      </p:sp>
      <p:sp>
        <p:nvSpPr>
          <p:cNvPr id="19" name="ZoneTexte 18">
            <a:extLst>
              <a:ext uri="{FF2B5EF4-FFF2-40B4-BE49-F238E27FC236}">
                <a16:creationId xmlns:a16="http://schemas.microsoft.com/office/drawing/2014/main" id="{EA7941B0-4C5E-49E4-BFF2-D6ADBD13DA7B}"/>
              </a:ext>
            </a:extLst>
          </p:cNvPr>
          <p:cNvSpPr txBox="1"/>
          <p:nvPr/>
        </p:nvSpPr>
        <p:spPr>
          <a:xfrm>
            <a:off x="5540632" y="4779097"/>
            <a:ext cx="2184143" cy="261610"/>
          </a:xfrm>
          <a:prstGeom prst="rect">
            <a:avLst/>
          </a:prstGeom>
          <a:noFill/>
        </p:spPr>
        <p:txBody>
          <a:bodyPr wrap="square" rtlCol="0">
            <a:spAutoFit/>
          </a:bodyPr>
          <a:lstStyle/>
          <a:p>
            <a:r>
              <a:rPr lang="fr-FR" sz="1100" dirty="0">
                <a:solidFill>
                  <a:srgbClr val="C00000"/>
                </a:solidFill>
              </a:rPr>
              <a:t>Conversion de </a:t>
            </a:r>
            <a:r>
              <a:rPr lang="fr-FR" sz="1100" i="1" dirty="0">
                <a:solidFill>
                  <a:srgbClr val="C00000"/>
                </a:solidFill>
              </a:rPr>
              <a:t>t</a:t>
            </a:r>
            <a:r>
              <a:rPr lang="fr-FR" sz="1100" dirty="0">
                <a:solidFill>
                  <a:srgbClr val="C00000"/>
                </a:solidFill>
              </a:rPr>
              <a:t> en degré</a:t>
            </a:r>
          </a:p>
        </p:txBody>
      </p:sp>
      <p:sp>
        <p:nvSpPr>
          <p:cNvPr id="20" name="ZoneTexte 19">
            <a:extLst>
              <a:ext uri="{FF2B5EF4-FFF2-40B4-BE49-F238E27FC236}">
                <a16:creationId xmlns:a16="http://schemas.microsoft.com/office/drawing/2014/main" id="{9A97455A-78B1-45E6-8D65-A562B7AE3868}"/>
              </a:ext>
            </a:extLst>
          </p:cNvPr>
          <p:cNvSpPr txBox="1"/>
          <p:nvPr/>
        </p:nvSpPr>
        <p:spPr>
          <a:xfrm>
            <a:off x="5577398" y="5493817"/>
            <a:ext cx="2184143" cy="261610"/>
          </a:xfrm>
          <a:prstGeom prst="rect">
            <a:avLst/>
          </a:prstGeom>
          <a:noFill/>
        </p:spPr>
        <p:txBody>
          <a:bodyPr wrap="square" rtlCol="0">
            <a:spAutoFit/>
          </a:bodyPr>
          <a:lstStyle/>
          <a:p>
            <a:r>
              <a:rPr lang="fr-FR" sz="1100" dirty="0">
                <a:solidFill>
                  <a:srgbClr val="C00000"/>
                </a:solidFill>
              </a:rPr>
              <a:t>Angle </a:t>
            </a:r>
            <a:r>
              <a:rPr lang="fr-FR" sz="1100" i="1" dirty="0">
                <a:solidFill>
                  <a:srgbClr val="C00000"/>
                </a:solidFill>
              </a:rPr>
              <a:t>d</a:t>
            </a:r>
          </a:p>
        </p:txBody>
      </p:sp>
      <p:sp>
        <p:nvSpPr>
          <p:cNvPr id="21" name="Rectangle 20">
            <a:extLst>
              <a:ext uri="{FF2B5EF4-FFF2-40B4-BE49-F238E27FC236}">
                <a16:creationId xmlns:a16="http://schemas.microsoft.com/office/drawing/2014/main" id="{81D34DEB-0001-45E9-B72C-6231FE64DB16}"/>
              </a:ext>
            </a:extLst>
          </p:cNvPr>
          <p:cNvSpPr/>
          <p:nvPr/>
        </p:nvSpPr>
        <p:spPr>
          <a:xfrm>
            <a:off x="8031480" y="1091029"/>
            <a:ext cx="3124200" cy="646331"/>
          </a:xfrm>
          <a:prstGeom prst="rect">
            <a:avLst/>
          </a:prstGeom>
        </p:spPr>
        <p:txBody>
          <a:bodyPr wrap="square">
            <a:spAutoFit/>
          </a:bodyPr>
          <a:lstStyle/>
          <a:p>
            <a:r>
              <a:rPr lang="fr-FR" dirty="0"/>
              <a:t>II. Détail de chaque étape (6/7)</a:t>
            </a:r>
            <a:br>
              <a:rPr lang="fr-FR" dirty="0"/>
            </a:br>
            <a:r>
              <a:rPr lang="fr-FR" dirty="0">
                <a:cs typeface="Calibri"/>
              </a:rPr>
              <a:t>e. Rendez-vous lunaire</a:t>
            </a:r>
            <a:endParaRPr lang="en-US" dirty="0">
              <a:cs typeface="Calibri"/>
            </a:endParaRPr>
          </a:p>
        </p:txBody>
      </p:sp>
    </p:spTree>
    <p:extLst>
      <p:ext uri="{BB962C8B-B14F-4D97-AF65-F5344CB8AC3E}">
        <p14:creationId xmlns:p14="http://schemas.microsoft.com/office/powerpoint/2010/main" val="2774317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238C4FD-102E-4A82-97A4-719BEFF6E687}"/>
              </a:ext>
            </a:extLst>
          </p:cNvPr>
          <p:cNvSpPr>
            <a:spLocks noGrp="1"/>
          </p:cNvSpPr>
          <p:nvPr>
            <p:ph type="title"/>
          </p:nvPr>
        </p:nvSpPr>
        <p:spPr>
          <a:xfrm>
            <a:off x="1097280" y="286603"/>
            <a:ext cx="10058400" cy="1450757"/>
          </a:xfrm>
        </p:spPr>
        <p:txBody>
          <a:bodyPr>
            <a:normAutofit/>
          </a:bodyPr>
          <a:lstStyle/>
          <a:p>
            <a:r>
              <a:rPr lang="fr-FR" dirty="0"/>
              <a:t>Préparation</a:t>
            </a:r>
            <a:r>
              <a:rPr lang="fr-FR" dirty="0">
                <a:cs typeface="Calibri Light"/>
              </a:rPr>
              <a:t> de la mission</a:t>
            </a:r>
            <a:endParaRPr lang="fr-FR" dirty="0"/>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E12E41F7-C922-4F3D-B2E3-7E83B741E2AA}"/>
              </a:ext>
            </a:extLst>
          </p:cNvPr>
          <p:cNvSpPr>
            <a:spLocks noGrp="1"/>
          </p:cNvSpPr>
          <p:nvPr>
            <p:ph idx="1"/>
          </p:nvPr>
        </p:nvSpPr>
        <p:spPr>
          <a:xfrm>
            <a:off x="1097280" y="2108201"/>
            <a:ext cx="6437367" cy="3760891"/>
          </a:xfrm>
        </p:spPr>
        <p:txBody>
          <a:bodyPr>
            <a:normAutofit fontScale="92500" lnSpcReduction="10000"/>
          </a:bodyPr>
          <a:lstStyle/>
          <a:p>
            <a:pPr>
              <a:lnSpc>
                <a:spcPct val="90000"/>
              </a:lnSpc>
            </a:pPr>
            <a:r>
              <a:rPr lang="fr-FR" sz="1900" dirty="0"/>
              <a:t>Une fois le rendez vous effectué, les deux astronautes montent dans le module Apollo et se séparent du LEM. Ensuite, le CSM se prépare pour la dernière manœuvre, la mise en orbite terrestre. Cette mise en orbite est assez particulière parce qu’on doit accélérer par rapport à la Lune mais décélérer par rapport à la Terre. Parce qu’il ne faut pas oublier que quand nous sommes en orbite lunaire, nous orbitons aussi la Terre et que pour rentrer, il faut décélérer. Nous avons une force qu’on peut exploiter aussi, c’est la gravité lunaire. Si on sort de la Lune avec une trajectoire perpendiculaire et opposée à la celle de la Lune, alors on décélère par rapport à la Terre. Et inversement, si on sort de la Lune avec une trajectoire perpendiculaire et du même sens que celle de la Lune, on accélère par rapport à la Terre. Ici, nous cherchons à passer dans l’atmosphère terrestre afin de se désorbiter et d’amerrir. Nous allons donc avoir un périastre terrestre de 35 km.</a:t>
            </a:r>
          </a:p>
        </p:txBody>
      </p:sp>
      <p:pic>
        <p:nvPicPr>
          <p:cNvPr id="5" name="Image 4" descr="Une image contenant objet&#10;&#10;Description générée automatiquement">
            <a:extLst>
              <a:ext uri="{FF2B5EF4-FFF2-40B4-BE49-F238E27FC236}">
                <a16:creationId xmlns:a16="http://schemas.microsoft.com/office/drawing/2014/main" id="{E2B31E98-EC31-444A-85A9-5558E519B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4648" y="2416624"/>
            <a:ext cx="3738402" cy="3738402"/>
          </a:xfrm>
          <a:prstGeom prst="rect">
            <a:avLst/>
          </a:prstGeom>
        </p:spPr>
      </p:pic>
      <p:sp>
        <p:nvSpPr>
          <p:cNvPr id="14" name="Rectangle 13">
            <a:extLst>
              <a:ext uri="{FF2B5EF4-FFF2-40B4-BE49-F238E27FC236}">
                <a16:creationId xmlns:a16="http://schemas.microsoft.com/office/drawing/2014/main" id="{9E4CE3CF-6887-4947-8090-EC10F183F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0CDAE1C1-BA8F-4FB5-8A83-3C44EE24EC24}"/>
              </a:ext>
            </a:extLst>
          </p:cNvPr>
          <p:cNvSpPr/>
          <p:nvPr/>
        </p:nvSpPr>
        <p:spPr>
          <a:xfrm>
            <a:off x="8031480" y="1091029"/>
            <a:ext cx="3124200" cy="646331"/>
          </a:xfrm>
          <a:prstGeom prst="rect">
            <a:avLst/>
          </a:prstGeom>
        </p:spPr>
        <p:txBody>
          <a:bodyPr wrap="square">
            <a:spAutoFit/>
          </a:bodyPr>
          <a:lstStyle/>
          <a:p>
            <a:r>
              <a:rPr lang="fr-FR" dirty="0"/>
              <a:t>II. Détail de chaque étape (7/7)</a:t>
            </a:r>
            <a:br>
              <a:rPr lang="fr-FR" dirty="0"/>
            </a:br>
            <a:r>
              <a:rPr lang="fr-FR" dirty="0">
                <a:cs typeface="Calibri"/>
              </a:rPr>
              <a:t>f. Retour sur Terre</a:t>
            </a:r>
            <a:endParaRPr lang="en-US" dirty="0">
              <a:cs typeface="Calibri"/>
            </a:endParaRPr>
          </a:p>
        </p:txBody>
      </p:sp>
    </p:spTree>
    <p:extLst>
      <p:ext uri="{BB962C8B-B14F-4D97-AF65-F5344CB8AC3E}">
        <p14:creationId xmlns:p14="http://schemas.microsoft.com/office/powerpoint/2010/main" val="2839308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descr="Une image contenant texte, carte&#10;&#10;Description générée avec un niveau de confiance très élevé">
            <a:extLst>
              <a:ext uri="{FF2B5EF4-FFF2-40B4-BE49-F238E27FC236}">
                <a16:creationId xmlns:a16="http://schemas.microsoft.com/office/drawing/2014/main" id="{79F490B8-FBFD-4F86-9232-5439F9D277DD}"/>
              </a:ext>
            </a:extLst>
          </p:cNvPr>
          <p:cNvPicPr>
            <a:picLocks noChangeAspect="1"/>
          </p:cNvPicPr>
          <p:nvPr/>
        </p:nvPicPr>
        <p:blipFill>
          <a:blip r:embed="rId2"/>
          <a:stretch>
            <a:fillRect/>
          </a:stretch>
        </p:blipFill>
        <p:spPr>
          <a:xfrm>
            <a:off x="8368748" y="4064741"/>
            <a:ext cx="1649897" cy="2339738"/>
          </a:xfrm>
          <a:prstGeom prst="rect">
            <a:avLst/>
          </a:prstGeom>
        </p:spPr>
      </p:pic>
      <p:sp>
        <p:nvSpPr>
          <p:cNvPr id="2" name="Titre 1">
            <a:extLst>
              <a:ext uri="{FF2B5EF4-FFF2-40B4-BE49-F238E27FC236}">
                <a16:creationId xmlns:a16="http://schemas.microsoft.com/office/drawing/2014/main" id="{1B94391E-930B-4D4B-B33C-AFB3F62E8BF5}"/>
              </a:ext>
            </a:extLst>
          </p:cNvPr>
          <p:cNvSpPr>
            <a:spLocks noGrp="1"/>
          </p:cNvSpPr>
          <p:nvPr>
            <p:ph type="title"/>
          </p:nvPr>
        </p:nvSpPr>
        <p:spPr/>
        <p:txBody>
          <a:bodyPr/>
          <a:lstStyle/>
          <a:p>
            <a:r>
              <a:rPr lang="fr-FR" dirty="0">
                <a:cs typeface="Calibri Light"/>
              </a:rPr>
              <a:t>Préparation de la mission</a:t>
            </a:r>
            <a:endParaRPr lang="fr-FR" dirty="0"/>
          </a:p>
        </p:txBody>
      </p:sp>
      <p:sp>
        <p:nvSpPr>
          <p:cNvPr id="3" name="Espace réservé du contenu 2">
            <a:extLst>
              <a:ext uri="{FF2B5EF4-FFF2-40B4-BE49-F238E27FC236}">
                <a16:creationId xmlns:a16="http://schemas.microsoft.com/office/drawing/2014/main" id="{C0160D89-FCDA-4527-9DC9-BF23E31EF49E}"/>
              </a:ext>
            </a:extLst>
          </p:cNvPr>
          <p:cNvSpPr>
            <a:spLocks noGrp="1"/>
          </p:cNvSpPr>
          <p:nvPr>
            <p:ph idx="1"/>
          </p:nvPr>
        </p:nvSpPr>
        <p:spPr>
          <a:xfrm>
            <a:off x="1097280" y="2108201"/>
            <a:ext cx="7267160" cy="3760891"/>
          </a:xfrm>
        </p:spPr>
        <p:txBody>
          <a:bodyPr vert="horz" lIns="0" tIns="45720" rIns="0" bIns="45720" rtlCol="0" anchor="t">
            <a:normAutofit/>
          </a:bodyPr>
          <a:lstStyle/>
          <a:p>
            <a:r>
              <a:rPr lang="fr-FR" sz="1800" dirty="0">
                <a:cs typeface="Calibri"/>
              </a:rPr>
              <a:t>Maintenant que nous avons toutes les étapes de la mission, nous allons nous intéresser au Delta v (*) de celles-ci. Les </a:t>
            </a:r>
            <a:r>
              <a:rPr lang="fr-FR" sz="1800" dirty="0" err="1">
                <a:cs typeface="Calibri"/>
              </a:rPr>
              <a:t>Δv</a:t>
            </a:r>
            <a:r>
              <a:rPr lang="fr-FR" sz="1800" dirty="0">
                <a:cs typeface="Calibri"/>
              </a:rPr>
              <a:t> des différentes étapes nous sont très importants. En effet, grâce à eux nous pourrons construire notre lanceur en étant persuadé que nous n'allons pas finir à cours de carburant entre temps. Il y a trois façons de trouver les </a:t>
            </a:r>
            <a:r>
              <a:rPr lang="fr-FR" sz="1800" dirty="0" err="1">
                <a:cs typeface="Calibri"/>
              </a:rPr>
              <a:t>Δv</a:t>
            </a:r>
            <a:r>
              <a:rPr lang="fr-FR" sz="1800" dirty="0">
                <a:cs typeface="Calibri"/>
              </a:rPr>
              <a:t> dont on a besoin : en les calculant, en se renseignant sur une carte à </a:t>
            </a:r>
            <a:r>
              <a:rPr lang="fr-FR" sz="1800" dirty="0" err="1">
                <a:cs typeface="Calibri"/>
              </a:rPr>
              <a:t>Δv</a:t>
            </a:r>
            <a:r>
              <a:rPr lang="fr-FR" sz="1800" dirty="0">
                <a:cs typeface="Calibri"/>
              </a:rPr>
              <a:t> ou grâce aux  nœuds de manœuvres du jeux. Cette dernière solution n'est pas très satisfaisante car il faut d'abord faire une mission qui "compte pour du beurre" avant le vrai lancement. La première solution est la plus compliquée car il faut utiliser quelques formules mathématiques (pour les intéressés, nous verrons ces méthodes pour quelques manœuvre (2, 3, 4, 5.5 et 6)). Nous allons donc plutôt préférer l'utilisation des cartes à </a:t>
            </a:r>
            <a:r>
              <a:rPr lang="fr-FR" sz="1800" dirty="0" err="1">
                <a:cs typeface="Calibri"/>
              </a:rPr>
              <a:t>Δv</a:t>
            </a:r>
            <a:r>
              <a:rPr lang="fr-FR" sz="1800" dirty="0">
                <a:cs typeface="Calibri"/>
              </a:rPr>
              <a:t>, plus facile d'usage que les maths et plus satisfaisantes que les nœuds de manœuvres.</a:t>
            </a:r>
            <a:endParaRPr lang="fr-FR" sz="1800" dirty="0"/>
          </a:p>
        </p:txBody>
      </p:sp>
      <p:sp>
        <p:nvSpPr>
          <p:cNvPr id="4" name="ZoneTexte 3">
            <a:extLst>
              <a:ext uri="{FF2B5EF4-FFF2-40B4-BE49-F238E27FC236}">
                <a16:creationId xmlns:a16="http://schemas.microsoft.com/office/drawing/2014/main" id="{6E1F7F77-6A3E-4741-BACF-D10607EFDEED}"/>
              </a:ext>
            </a:extLst>
          </p:cNvPr>
          <p:cNvSpPr txBox="1"/>
          <p:nvPr/>
        </p:nvSpPr>
        <p:spPr>
          <a:xfrm>
            <a:off x="8410161" y="2107095"/>
            <a:ext cx="2743200"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ea typeface="+mn-lt"/>
                <a:cs typeface="+mn-lt"/>
              </a:rPr>
              <a:t>*Le </a:t>
            </a:r>
            <a:r>
              <a:rPr lang="fr-FR" sz="1100" dirty="0" err="1">
                <a:ea typeface="+mn-lt"/>
                <a:cs typeface="+mn-lt"/>
              </a:rPr>
              <a:t>Δv</a:t>
            </a:r>
            <a:r>
              <a:rPr lang="fr-FR" sz="1100" dirty="0">
                <a:ea typeface="+mn-lt"/>
                <a:cs typeface="+mn-lt"/>
              </a:rPr>
              <a:t> est la variation de vitesse d'un objet. Pour un exemple, imaginons une fusée qui se déplace dans le vide de l'espace à une vitesse de 100 m/s. Nous activons les réacteurs pour avoir une vitesse de 350 m/s, le </a:t>
            </a:r>
            <a:r>
              <a:rPr lang="fr-FR" sz="1100" dirty="0" err="1">
                <a:ea typeface="+mn-lt"/>
                <a:cs typeface="+mn-lt"/>
              </a:rPr>
              <a:t>Δv</a:t>
            </a:r>
            <a:r>
              <a:rPr lang="fr-FR" sz="1100" dirty="0">
                <a:ea typeface="+mn-lt"/>
                <a:cs typeface="+mn-lt"/>
              </a:rPr>
              <a:t> de la manœuvre aura donc coûté 250 m/s. C'est avec le </a:t>
            </a:r>
            <a:r>
              <a:rPr lang="fr-FR" sz="1100" dirty="0" err="1">
                <a:ea typeface="+mn-lt"/>
                <a:cs typeface="+mn-lt"/>
              </a:rPr>
              <a:t>Δv</a:t>
            </a:r>
            <a:r>
              <a:rPr lang="fr-FR" sz="1100" dirty="0">
                <a:ea typeface="+mn-lt"/>
                <a:cs typeface="+mn-lt"/>
              </a:rPr>
              <a:t> total d'une fusée qu'on peut voir sa capacité à varier sa vitesse (une fusée avec 50 m/s de </a:t>
            </a:r>
            <a:r>
              <a:rPr lang="fr-FR" sz="1100" dirty="0" err="1">
                <a:ea typeface="+mn-lt"/>
                <a:cs typeface="+mn-lt"/>
              </a:rPr>
              <a:t>Δv</a:t>
            </a:r>
            <a:r>
              <a:rPr lang="fr-FR" sz="1100" dirty="0">
                <a:ea typeface="+mn-lt"/>
                <a:cs typeface="+mn-lt"/>
              </a:rPr>
              <a:t> total a moins de capacité qu'une fusée avec 150 m/s de </a:t>
            </a:r>
            <a:r>
              <a:rPr lang="fr-FR" sz="1100" dirty="0" err="1">
                <a:ea typeface="+mn-lt"/>
                <a:cs typeface="+mn-lt"/>
              </a:rPr>
              <a:t>Δv</a:t>
            </a:r>
            <a:r>
              <a:rPr lang="fr-FR" sz="1100" dirty="0">
                <a:ea typeface="+mn-lt"/>
                <a:cs typeface="+mn-lt"/>
              </a:rPr>
              <a:t> total)</a:t>
            </a:r>
            <a:endParaRPr lang="fr-FR" sz="1100" dirty="0">
              <a:cs typeface="Calibri"/>
            </a:endParaRPr>
          </a:p>
        </p:txBody>
      </p:sp>
      <p:sp>
        <p:nvSpPr>
          <p:cNvPr id="7" name="ZoneTexte 6">
            <a:extLst>
              <a:ext uri="{FF2B5EF4-FFF2-40B4-BE49-F238E27FC236}">
                <a16:creationId xmlns:a16="http://schemas.microsoft.com/office/drawing/2014/main" id="{293FDFC2-AE15-4EB2-A1C0-C55962643E34}"/>
              </a:ext>
            </a:extLst>
          </p:cNvPr>
          <p:cNvSpPr txBox="1"/>
          <p:nvPr/>
        </p:nvSpPr>
        <p:spPr>
          <a:xfrm>
            <a:off x="10025269" y="5014290"/>
            <a:ext cx="145939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t>Une carte de </a:t>
            </a:r>
            <a:r>
              <a:rPr lang="fr-FR" sz="1100" dirty="0" err="1"/>
              <a:t>Δv</a:t>
            </a:r>
            <a:r>
              <a:rPr lang="fr-FR" sz="1100" dirty="0"/>
              <a:t> pour le système de </a:t>
            </a:r>
            <a:r>
              <a:rPr lang="fr-FR" sz="1100" dirty="0" err="1"/>
              <a:t>Kerbol</a:t>
            </a:r>
            <a:endParaRPr lang="fr-FR" sz="1100" dirty="0">
              <a:cs typeface="Calibri"/>
            </a:endParaRPr>
          </a:p>
        </p:txBody>
      </p:sp>
      <p:sp>
        <p:nvSpPr>
          <p:cNvPr id="8" name="ZoneTexte 7">
            <a:extLst>
              <a:ext uri="{FF2B5EF4-FFF2-40B4-BE49-F238E27FC236}">
                <a16:creationId xmlns:a16="http://schemas.microsoft.com/office/drawing/2014/main" id="{5341BB41-2810-4328-9309-BE2C4610B60A}"/>
              </a:ext>
            </a:extLst>
          </p:cNvPr>
          <p:cNvSpPr txBox="1"/>
          <p:nvPr/>
        </p:nvSpPr>
        <p:spPr>
          <a:xfrm>
            <a:off x="9573505" y="1089657"/>
            <a:ext cx="1579856" cy="646331"/>
          </a:xfrm>
          <a:prstGeom prst="rect">
            <a:avLst/>
          </a:prstGeom>
          <a:noFill/>
        </p:spPr>
        <p:txBody>
          <a:bodyPr wrap="none" rtlCol="0">
            <a:spAutoFit/>
          </a:bodyPr>
          <a:lstStyle/>
          <a:p>
            <a:r>
              <a:rPr lang="fr-FR" dirty="0"/>
              <a:t>III. Le </a:t>
            </a:r>
            <a:r>
              <a:rPr lang="el-GR" dirty="0"/>
              <a:t>Δ</a:t>
            </a:r>
            <a:r>
              <a:rPr lang="fr-FR" dirty="0"/>
              <a:t>v (1/9)</a:t>
            </a:r>
          </a:p>
          <a:p>
            <a:r>
              <a:rPr lang="fr-FR" dirty="0"/>
              <a:t>1. Introduction</a:t>
            </a:r>
          </a:p>
        </p:txBody>
      </p:sp>
    </p:spTree>
    <p:extLst>
      <p:ext uri="{BB962C8B-B14F-4D97-AF65-F5344CB8AC3E}">
        <p14:creationId xmlns:p14="http://schemas.microsoft.com/office/powerpoint/2010/main" val="256833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D7F132-7FA3-460E-ABFD-9D5AC7A345AF}"/>
              </a:ext>
            </a:extLst>
          </p:cNvPr>
          <p:cNvSpPr>
            <a:spLocks noGrp="1"/>
          </p:cNvSpPr>
          <p:nvPr>
            <p:ph type="title"/>
          </p:nvPr>
        </p:nvSpPr>
        <p:spPr/>
        <p:txBody>
          <a:bodyPr/>
          <a:lstStyle/>
          <a:p>
            <a:r>
              <a:rPr lang="fr-FR" dirty="0">
                <a:cs typeface="Calibri Light"/>
              </a:rPr>
              <a:t>Préparation de la mission</a:t>
            </a:r>
            <a:endParaRPr lang="fr-FR" dirty="0"/>
          </a:p>
        </p:txBody>
      </p:sp>
      <p:sp>
        <p:nvSpPr>
          <p:cNvPr id="3" name="Espace réservé du contenu 2">
            <a:extLst>
              <a:ext uri="{FF2B5EF4-FFF2-40B4-BE49-F238E27FC236}">
                <a16:creationId xmlns:a16="http://schemas.microsoft.com/office/drawing/2014/main" id="{A2E249C2-7919-4E72-B9AA-4CA907601E12}"/>
              </a:ext>
            </a:extLst>
          </p:cNvPr>
          <p:cNvSpPr>
            <a:spLocks noGrp="1"/>
          </p:cNvSpPr>
          <p:nvPr>
            <p:ph idx="1"/>
          </p:nvPr>
        </p:nvSpPr>
        <p:spPr>
          <a:xfrm>
            <a:off x="1097280" y="2108201"/>
            <a:ext cx="10058400" cy="588652"/>
          </a:xfrm>
        </p:spPr>
        <p:txBody>
          <a:bodyPr vert="horz" lIns="0" tIns="45720" rIns="0" bIns="45720" rtlCol="0" anchor="t">
            <a:normAutofit lnSpcReduction="10000"/>
          </a:bodyPr>
          <a:lstStyle/>
          <a:p>
            <a:r>
              <a:rPr lang="fr-FR" sz="1800">
                <a:cs typeface="Calibri"/>
              </a:rPr>
              <a:t>C'est bien beau d'avoir une carte de </a:t>
            </a:r>
            <a:r>
              <a:rPr lang="fr-FR" sz="1800" err="1">
                <a:cs typeface="Calibri"/>
              </a:rPr>
              <a:t>Δv</a:t>
            </a:r>
            <a:r>
              <a:rPr lang="fr-FR" sz="1800">
                <a:cs typeface="Calibri"/>
              </a:rPr>
              <a:t> mais encore faut-il savoir la lire ! C'est-ce que nous allons essayer de faire ici.</a:t>
            </a:r>
            <a:endParaRPr lang="fr-FR" sz="1800"/>
          </a:p>
        </p:txBody>
      </p:sp>
      <p:pic>
        <p:nvPicPr>
          <p:cNvPr id="6" name="Image 6" descr="Une image contenant texte&#10;&#10;Description générée avec un niveau de confiance élevé">
            <a:extLst>
              <a:ext uri="{FF2B5EF4-FFF2-40B4-BE49-F238E27FC236}">
                <a16:creationId xmlns:a16="http://schemas.microsoft.com/office/drawing/2014/main" id="{25D5CE55-9465-405C-BC53-FC4949A0328B}"/>
              </a:ext>
            </a:extLst>
          </p:cNvPr>
          <p:cNvPicPr>
            <a:picLocks noChangeAspect="1"/>
          </p:cNvPicPr>
          <p:nvPr/>
        </p:nvPicPr>
        <p:blipFill>
          <a:blip r:embed="rId2"/>
          <a:stretch>
            <a:fillRect/>
          </a:stretch>
        </p:blipFill>
        <p:spPr>
          <a:xfrm>
            <a:off x="1101615" y="2699563"/>
            <a:ext cx="4464271" cy="1781893"/>
          </a:xfrm>
          <a:prstGeom prst="rect">
            <a:avLst/>
          </a:prstGeom>
        </p:spPr>
      </p:pic>
      <p:sp>
        <p:nvSpPr>
          <p:cNvPr id="8" name="ZoneTexte 7">
            <a:extLst>
              <a:ext uri="{FF2B5EF4-FFF2-40B4-BE49-F238E27FC236}">
                <a16:creationId xmlns:a16="http://schemas.microsoft.com/office/drawing/2014/main" id="{2C1BAD72-F356-43C0-82AB-D8FB2DE7DA5C}"/>
              </a:ext>
            </a:extLst>
          </p:cNvPr>
          <p:cNvSpPr txBox="1"/>
          <p:nvPr/>
        </p:nvSpPr>
        <p:spPr>
          <a:xfrm>
            <a:off x="5577509" y="2454964"/>
            <a:ext cx="55758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Bien...Nous sommes d'accord, c'est une drôle de de carte que nous avons là ! La carte a été coupée et ne montre que l'orbite terrestre. Tout ce qui est en rouge, a été rajouté pour la démonstration.</a:t>
            </a:r>
            <a:br>
              <a:rPr lang="fr-FR" sz="1200" dirty="0"/>
            </a:br>
            <a:r>
              <a:rPr lang="fr-FR" sz="1200" dirty="0">
                <a:cs typeface="Calibri"/>
              </a:rPr>
              <a:t>Les numéros représentent les différentes étapes que nous avons déjà énoncées précédemment. Par exemple, prenons la 2ème étape qui consiste à intercepter la sphère d'influence de la Lune : nous avons à la base du trait gris marqué "Low </a:t>
            </a:r>
            <a:r>
              <a:rPr lang="fr-FR" sz="1200" dirty="0" err="1">
                <a:cs typeface="Calibri"/>
              </a:rPr>
              <a:t>Earth</a:t>
            </a:r>
            <a:r>
              <a:rPr lang="fr-FR" sz="1200" dirty="0">
                <a:cs typeface="Calibri"/>
              </a:rPr>
              <a:t> </a:t>
            </a:r>
            <a:r>
              <a:rPr lang="fr-FR" sz="1200">
                <a:cs typeface="Calibri"/>
              </a:rPr>
              <a:t>Orbit </a:t>
            </a:r>
            <a:r>
              <a:rPr lang="fr-FR" sz="1200" dirty="0">
                <a:cs typeface="Calibri"/>
              </a:rPr>
              <a:t>(80 km)" qui désigne l'orbite basse de la terre à 80 km, en remontant le trait gris nous avons "Intercept" qui désigne l'interception avec la Lune et enfin le nombre 914. Ce que ces information nous disent, c'est qu'en étant en orbite terrestre à 80km et en ajoutant 914 m/s à notre vitesse initiale, nous pouvons intercepter la Lune.  (Notez qu'il ne faudra pas systématiquement ajouter de la vitesse, par exemple pour se poser sur la lune, il faut décélérer donc enlever 579 à notre vitesse)</a:t>
            </a:r>
          </a:p>
        </p:txBody>
      </p:sp>
      <p:sp>
        <p:nvSpPr>
          <p:cNvPr id="9" name="ZoneTexte 8">
            <a:extLst>
              <a:ext uri="{FF2B5EF4-FFF2-40B4-BE49-F238E27FC236}">
                <a16:creationId xmlns:a16="http://schemas.microsoft.com/office/drawing/2014/main" id="{80C41B8F-F217-4518-8E31-D74AB6B197F1}"/>
              </a:ext>
            </a:extLst>
          </p:cNvPr>
          <p:cNvSpPr txBox="1"/>
          <p:nvPr/>
        </p:nvSpPr>
        <p:spPr>
          <a:xfrm>
            <a:off x="1098688" y="4743036"/>
            <a:ext cx="414296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ea typeface="+mn-lt"/>
                <a:cs typeface="+mn-lt"/>
              </a:rPr>
              <a:t> Nous pouvons donc connaitre tous les </a:t>
            </a:r>
            <a:r>
              <a:rPr lang="fr-FR" sz="1200" err="1">
                <a:ea typeface="+mn-lt"/>
                <a:cs typeface="+mn-lt"/>
              </a:rPr>
              <a:t>Δv</a:t>
            </a:r>
            <a:r>
              <a:rPr lang="fr-FR" sz="1200">
                <a:ea typeface="+mn-lt"/>
                <a:cs typeface="+mn-lt"/>
              </a:rPr>
              <a:t> de toutes nos étapes: 1ère   -&gt; 3357 m/s</a:t>
            </a:r>
            <a:br>
              <a:rPr lang="fr-FR" sz="1200">
                <a:ea typeface="+mn-lt"/>
                <a:cs typeface="+mn-lt"/>
              </a:rPr>
            </a:br>
            <a:r>
              <a:rPr lang="fr-FR" sz="1200">
                <a:cs typeface="Calibri"/>
              </a:rPr>
              <a:t>2ème -&gt; 914 m/s</a:t>
            </a:r>
            <a:br>
              <a:rPr lang="fr-FR" sz="1200">
                <a:cs typeface="Calibri"/>
              </a:rPr>
            </a:br>
            <a:r>
              <a:rPr lang="fr-FR" sz="1200">
                <a:cs typeface="Calibri"/>
              </a:rPr>
              <a:t>3ème -&gt; 224 m/s</a:t>
            </a:r>
            <a:br>
              <a:rPr lang="fr-FR" sz="1200">
                <a:cs typeface="Calibri"/>
              </a:rPr>
            </a:br>
            <a:r>
              <a:rPr lang="fr-FR" sz="1200">
                <a:cs typeface="Calibri"/>
              </a:rPr>
              <a:t>4ème -&gt; 579 m/s</a:t>
            </a:r>
            <a:br>
              <a:rPr lang="fr-FR" sz="1200">
                <a:cs typeface="Calibri"/>
              </a:rPr>
            </a:br>
            <a:r>
              <a:rPr lang="fr-FR" sz="1200">
                <a:cs typeface="Calibri"/>
              </a:rPr>
              <a:t>5ème -&gt; 579 m/s</a:t>
            </a:r>
            <a:br>
              <a:rPr lang="fr-FR" sz="1200">
                <a:cs typeface="Calibri"/>
              </a:rPr>
            </a:br>
            <a:r>
              <a:rPr lang="fr-FR" sz="1200">
                <a:cs typeface="Calibri"/>
              </a:rPr>
              <a:t>6èmè -&gt; 224+(*) m/s</a:t>
            </a:r>
            <a:endParaRPr lang="fr-FR" sz="1200" err="1"/>
          </a:p>
        </p:txBody>
      </p:sp>
      <p:sp>
        <p:nvSpPr>
          <p:cNvPr id="10" name="ZoneTexte 9">
            <a:extLst>
              <a:ext uri="{FF2B5EF4-FFF2-40B4-BE49-F238E27FC236}">
                <a16:creationId xmlns:a16="http://schemas.microsoft.com/office/drawing/2014/main" id="{30D7E414-FF0D-4841-BDEB-F1C1C288A90C}"/>
              </a:ext>
            </a:extLst>
          </p:cNvPr>
          <p:cNvSpPr txBox="1"/>
          <p:nvPr/>
        </p:nvSpPr>
        <p:spPr>
          <a:xfrm>
            <a:off x="5262770" y="4798943"/>
            <a:ext cx="591543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*La 6ème étape est un peu particulière. En effet, normalement l'étape devrait coûter 224+914+3357=4495 m/s car elle part de l'orbite basse lunaire pour se retrouver sur le sol de la Terre. Mais les flèches sur la carte de </a:t>
            </a:r>
            <a:r>
              <a:rPr lang="fr-FR" sz="1200" dirty="0" err="1"/>
              <a:t>Δv</a:t>
            </a:r>
            <a:r>
              <a:rPr lang="fr-FR" sz="1200" dirty="0"/>
              <a:t> nous indiquent que dans un certain sens, nous pouvons nous servir de l'atmosphère de la Terre pour décélérer (les flèches qui nous intéressent ici sont en rouge). Nous n'avons donc pas besoin d'utiliser notre moteur pour enlever 914 m/s puis 3357 m/s à notre vitesse. Mais alors, pourquoi ce "+" ? Parce qu'il nous faut varier un peu plus notre vitesse pour avoir le périastre en dessous de 70 km (en dessous de la limite de l'atmosphère). Pour être sûr d'en avoir la capacité, prenons 300 m/s.</a:t>
            </a:r>
          </a:p>
        </p:txBody>
      </p:sp>
      <p:sp>
        <p:nvSpPr>
          <p:cNvPr id="4" name="ZoneTexte 3">
            <a:extLst>
              <a:ext uri="{FF2B5EF4-FFF2-40B4-BE49-F238E27FC236}">
                <a16:creationId xmlns:a16="http://schemas.microsoft.com/office/drawing/2014/main" id="{050E92EC-E151-40F4-9A6C-D399593E47FA}"/>
              </a:ext>
            </a:extLst>
          </p:cNvPr>
          <p:cNvSpPr txBox="1"/>
          <p:nvPr/>
        </p:nvSpPr>
        <p:spPr>
          <a:xfrm>
            <a:off x="2322443" y="4351683"/>
            <a:ext cx="20226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t>Carte de </a:t>
            </a:r>
            <a:r>
              <a:rPr lang="fr-FR" sz="1100" err="1"/>
              <a:t>Δv</a:t>
            </a:r>
            <a:r>
              <a:rPr lang="fr-FR" sz="1100"/>
              <a:t> de l'orbite terrestre</a:t>
            </a:r>
            <a:endParaRPr lang="fr-FR" sz="1100">
              <a:cs typeface="Calibri"/>
            </a:endParaRPr>
          </a:p>
        </p:txBody>
      </p:sp>
      <p:sp>
        <p:nvSpPr>
          <p:cNvPr id="5" name="ZoneTexte 4">
            <a:extLst>
              <a:ext uri="{FF2B5EF4-FFF2-40B4-BE49-F238E27FC236}">
                <a16:creationId xmlns:a16="http://schemas.microsoft.com/office/drawing/2014/main" id="{2D665FAE-3610-479F-A150-73C76127DAAD}"/>
              </a:ext>
            </a:extLst>
          </p:cNvPr>
          <p:cNvSpPr txBox="1"/>
          <p:nvPr/>
        </p:nvSpPr>
        <p:spPr>
          <a:xfrm>
            <a:off x="9724765" y="1092384"/>
            <a:ext cx="1486304" cy="646331"/>
          </a:xfrm>
          <a:prstGeom prst="rect">
            <a:avLst/>
          </a:prstGeom>
          <a:noFill/>
        </p:spPr>
        <p:txBody>
          <a:bodyPr wrap="none" rtlCol="0">
            <a:spAutoFit/>
          </a:bodyPr>
          <a:lstStyle/>
          <a:p>
            <a:r>
              <a:rPr lang="fr-FR" dirty="0"/>
              <a:t>III. Le </a:t>
            </a:r>
            <a:r>
              <a:rPr lang="el-GR" dirty="0"/>
              <a:t>Δ</a:t>
            </a:r>
            <a:r>
              <a:rPr lang="fr-FR" dirty="0"/>
              <a:t>v (2/9)</a:t>
            </a:r>
            <a:br>
              <a:rPr lang="fr-FR" dirty="0"/>
            </a:br>
            <a:r>
              <a:rPr lang="fr-FR" dirty="0"/>
              <a:t>2. Carte à </a:t>
            </a:r>
            <a:r>
              <a:rPr lang="el-GR" dirty="0"/>
              <a:t>Δ</a:t>
            </a:r>
            <a:r>
              <a:rPr lang="fr-FR" dirty="0"/>
              <a:t>v</a:t>
            </a:r>
          </a:p>
        </p:txBody>
      </p:sp>
    </p:spTree>
    <p:extLst>
      <p:ext uri="{BB962C8B-B14F-4D97-AF65-F5344CB8AC3E}">
        <p14:creationId xmlns:p14="http://schemas.microsoft.com/office/powerpoint/2010/main" val="259211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5229C-69DB-4A92-8581-C7868F7145A3}"/>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sp>
        <p:nvSpPr>
          <p:cNvPr id="3" name="Espace réservé du contenu 2">
            <a:extLst>
              <a:ext uri="{FF2B5EF4-FFF2-40B4-BE49-F238E27FC236}">
                <a16:creationId xmlns:a16="http://schemas.microsoft.com/office/drawing/2014/main" id="{879A034E-9C10-42D6-BCF5-5C705FBA58D6}"/>
              </a:ext>
            </a:extLst>
          </p:cNvPr>
          <p:cNvSpPr>
            <a:spLocks noGrp="1"/>
          </p:cNvSpPr>
          <p:nvPr>
            <p:ph idx="1"/>
          </p:nvPr>
        </p:nvSpPr>
        <p:spPr>
          <a:xfrm>
            <a:off x="1097280" y="2108202"/>
            <a:ext cx="10058400" cy="437184"/>
          </a:xfrm>
        </p:spPr>
        <p:txBody>
          <a:bodyPr/>
          <a:lstStyle/>
          <a:p>
            <a:r>
              <a:rPr lang="fr-FR" dirty="0"/>
              <a:t>Nous y voila, voici comment calculer une manœuvre de transfère simple de Hohmann. </a:t>
            </a:r>
          </a:p>
        </p:txBody>
      </p:sp>
      <p:sp>
        <p:nvSpPr>
          <p:cNvPr id="4" name="ZoneTexte 3">
            <a:extLst>
              <a:ext uri="{FF2B5EF4-FFF2-40B4-BE49-F238E27FC236}">
                <a16:creationId xmlns:a16="http://schemas.microsoft.com/office/drawing/2014/main" id="{93B694CD-D2A0-4CB0-9CF5-069553A54B12}"/>
              </a:ext>
            </a:extLst>
          </p:cNvPr>
          <p:cNvSpPr txBox="1"/>
          <p:nvPr/>
        </p:nvSpPr>
        <p:spPr>
          <a:xfrm>
            <a:off x="8213784" y="814030"/>
            <a:ext cx="2941896" cy="923330"/>
          </a:xfrm>
          <a:prstGeom prst="rect">
            <a:avLst/>
          </a:prstGeom>
          <a:noFill/>
        </p:spPr>
        <p:txBody>
          <a:bodyPr wrap="none" rtlCol="0">
            <a:spAutoFit/>
          </a:bodyPr>
          <a:lstStyle/>
          <a:p>
            <a:r>
              <a:rPr lang="fr-FR" dirty="0"/>
              <a:t>III. Le </a:t>
            </a:r>
            <a:r>
              <a:rPr lang="el-GR" dirty="0"/>
              <a:t>Δ</a:t>
            </a:r>
            <a:r>
              <a:rPr lang="fr-FR" dirty="0"/>
              <a:t>v (3/9) </a:t>
            </a:r>
          </a:p>
          <a:p>
            <a:r>
              <a:rPr lang="fr-FR" dirty="0"/>
              <a:t>3. Maths et manœuvres (1/7)</a:t>
            </a:r>
            <a:br>
              <a:rPr lang="fr-FR" dirty="0"/>
            </a:br>
            <a:r>
              <a:rPr lang="fr-FR" dirty="0"/>
              <a:t>a. Injection trans-lunaire</a:t>
            </a:r>
          </a:p>
        </p:txBody>
      </p:sp>
      <p:pic>
        <p:nvPicPr>
          <p:cNvPr id="6" name="Image 5" descr="Une image contenant objet&#10;&#10;Description générée automatiquement">
            <a:extLst>
              <a:ext uri="{FF2B5EF4-FFF2-40B4-BE49-F238E27FC236}">
                <a16:creationId xmlns:a16="http://schemas.microsoft.com/office/drawing/2014/main" id="{898960E5-FA01-4F75-BCFE-8CBF03933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5385"/>
            <a:ext cx="2883267" cy="2886522"/>
          </a:xfrm>
          <a:prstGeom prst="rect">
            <a:avLst/>
          </a:prstGeo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D21992CF-7BF8-4C19-84AB-8085705F64E4}"/>
                  </a:ext>
                </a:extLst>
              </p:cNvPr>
              <p:cNvSpPr txBox="1"/>
              <p:nvPr/>
            </p:nvSpPr>
            <p:spPr>
              <a:xfrm>
                <a:off x="2883267" y="2545385"/>
                <a:ext cx="8320503" cy="1283172"/>
              </a:xfrm>
              <a:prstGeom prst="rect">
                <a:avLst/>
              </a:prstGeom>
              <a:noFill/>
            </p:spPr>
            <p:txBody>
              <a:bodyPr wrap="square" rtlCol="0">
                <a:spAutoFit/>
              </a:bodyPr>
              <a:lstStyle/>
              <a:p>
                <a:r>
                  <a:rPr lang="fr-FR" sz="1100" dirty="0"/>
                  <a:t>Sur le schéma ci-contre, nous avons deux orbites : l’orbite 1 qui est circulaire et l’orbite 2 qui est elle elliptique. r0 désigne le périastre à partir du centre de la planète et r1 l’apoastre pareil à partir du centre de la planète. v0 désigne la vitesse à la périastre. Nous allons essayer de calculer cette vitesse pour les deux orbites. Nous avons cette formule :</a:t>
                </a:r>
                <a:br>
                  <a:rPr lang="fr-FR" sz="1100" dirty="0"/>
                </a:br>
                <a14:m>
                  <m:oMath xmlns:m="http://schemas.openxmlformats.org/officeDocument/2006/math">
                    <m:r>
                      <a:rPr lang="fr-FR" sz="1100" b="0" i="1" smtClean="0">
                        <a:latin typeface="Cambria Math" panose="02040503050406030204" pitchFamily="18" charset="0"/>
                      </a:rPr>
                      <m:t>𝑣</m:t>
                    </m:r>
                    <m:r>
                      <a:rPr lang="fr-FR" sz="1100" b="0" i="1" smtClean="0">
                        <a:latin typeface="Cambria Math" panose="02040503050406030204" pitchFamily="18" charset="0"/>
                      </a:rPr>
                      <m:t>0=</m:t>
                    </m:r>
                    <m:rad>
                      <m:radPr>
                        <m:degHide m:val="on"/>
                        <m:ctrlPr>
                          <a:rPr lang="fr-FR" sz="1100" b="0" i="1" smtClean="0">
                            <a:latin typeface="Cambria Math" panose="02040503050406030204" pitchFamily="18" charset="0"/>
                          </a:rPr>
                        </m:ctrlPr>
                      </m:radPr>
                      <m:deg/>
                      <m:e>
                        <m:f>
                          <m:fPr>
                            <m:ctrlPr>
                              <a:rPr lang="fr-FR" sz="1100" i="1">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ea typeface="Cambria Math" panose="02040503050406030204" pitchFamily="18" charset="0"/>
                              </a:rPr>
                              <m:t>2</m:t>
                            </m:r>
                            <m:r>
                              <a:rPr lang="fr-FR" sz="1100" i="1">
                                <a:latin typeface="Cambria Math" panose="02040503050406030204" pitchFamily="18" charset="0"/>
                                <a:ea typeface="Cambria Math" panose="02040503050406030204" pitchFamily="18" charset="0"/>
                              </a:rPr>
                              <m:t>𝐺𝑀𝑟</m:t>
                            </m:r>
                            <m:r>
                              <a:rPr lang="fr-FR" sz="1100" b="0" i="1" smtClean="0">
                                <a:latin typeface="Cambria Math" panose="02040503050406030204" pitchFamily="18" charset="0"/>
                                <a:ea typeface="Cambria Math" panose="02040503050406030204" pitchFamily="18" charset="0"/>
                              </a:rPr>
                              <m:t>1</m:t>
                            </m:r>
                          </m:num>
                          <m:den>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𝑟</m:t>
                                </m:r>
                                <m:r>
                                  <a:rPr lang="fr-FR" sz="1100" i="1">
                                    <a:latin typeface="Cambria Math" panose="02040503050406030204" pitchFamily="18" charset="0"/>
                                    <a:ea typeface="Cambria Math" panose="02040503050406030204" pitchFamily="18" charset="0"/>
                                  </a:rPr>
                                  <m:t>0</m:t>
                                </m:r>
                              </m:e>
                              <m:sup>
                                <m:r>
                                  <a:rPr lang="fr-FR" sz="1100" i="1">
                                    <a:latin typeface="Cambria Math" panose="02040503050406030204" pitchFamily="18" charset="0"/>
                                    <a:ea typeface="Cambria Math" panose="02040503050406030204" pitchFamily="18" charset="0"/>
                                  </a:rPr>
                                  <m:t>2</m:t>
                                </m:r>
                              </m:sup>
                            </m:sSup>
                            <m:r>
                              <a:rPr lang="fr-FR" sz="1100" i="1">
                                <a:latin typeface="Cambria Math" panose="02040503050406030204" pitchFamily="18" charset="0"/>
                                <a:ea typeface="Cambria Math" panose="02040503050406030204" pitchFamily="18" charset="0"/>
                              </a:rPr>
                              <m:t>+</m:t>
                            </m:r>
                            <m:r>
                              <a:rPr lang="fr-FR" sz="1100" i="1">
                                <a:latin typeface="Cambria Math" panose="02040503050406030204" pitchFamily="18" charset="0"/>
                                <a:ea typeface="Cambria Math" panose="02040503050406030204" pitchFamily="18" charset="0"/>
                              </a:rPr>
                              <m:t>𝑟</m:t>
                            </m:r>
                            <m:r>
                              <a:rPr lang="fr-FR" sz="1100" i="1">
                                <a:latin typeface="Cambria Math" panose="02040503050406030204" pitchFamily="18" charset="0"/>
                                <a:ea typeface="Cambria Math" panose="02040503050406030204" pitchFamily="18" charset="0"/>
                              </a:rPr>
                              <m:t>1</m:t>
                            </m:r>
                            <m:r>
                              <a:rPr lang="fr-FR" sz="1100" i="1">
                                <a:latin typeface="Cambria Math" panose="02040503050406030204" pitchFamily="18" charset="0"/>
                                <a:ea typeface="Cambria Math" panose="02040503050406030204" pitchFamily="18" charset="0"/>
                              </a:rPr>
                              <m:t>𝑟</m:t>
                            </m:r>
                            <m:r>
                              <a:rPr lang="fr-FR" sz="1100" i="1">
                                <a:latin typeface="Cambria Math" panose="02040503050406030204" pitchFamily="18" charset="0"/>
                                <a:ea typeface="Cambria Math" panose="02040503050406030204" pitchFamily="18" charset="0"/>
                              </a:rPr>
                              <m:t>0</m:t>
                            </m:r>
                          </m:den>
                        </m:f>
                      </m:e>
                    </m:rad>
                  </m:oMath>
                </a14:m>
                <a:r>
                  <a:rPr lang="fr-FR" sz="1100" dirty="0"/>
                  <a:t>  et </a:t>
                </a:r>
                <a14:m>
                  <m:oMath xmlns:m="http://schemas.openxmlformats.org/officeDocument/2006/math">
                    <m:r>
                      <a:rPr lang="fr-FR" sz="1100" b="0" i="1" smtClean="0">
                        <a:latin typeface="Cambria Math" panose="02040503050406030204" pitchFamily="18" charset="0"/>
                      </a:rPr>
                      <m:t>𝑣</m:t>
                    </m:r>
                    <m:r>
                      <a:rPr lang="fr-FR" sz="1100" b="0" i="1" smtClean="0">
                        <a:latin typeface="Cambria Math" panose="02040503050406030204" pitchFamily="18" charset="0"/>
                      </a:rPr>
                      <m:t>0=</m:t>
                    </m:r>
                    <m:rad>
                      <m:radPr>
                        <m:degHide m:val="on"/>
                        <m:ctrlPr>
                          <a:rPr lang="fr-FR" sz="1100" b="0" i="1" smtClean="0">
                            <a:latin typeface="Cambria Math" panose="02040503050406030204" pitchFamily="18" charset="0"/>
                          </a:rPr>
                        </m:ctrlPr>
                      </m:radPr>
                      <m:deg/>
                      <m:e>
                        <m:f>
                          <m:fPr>
                            <m:ctrlPr>
                              <a:rPr lang="fr-FR" sz="1100" i="1">
                                <a:latin typeface="Cambria Math" panose="02040503050406030204" pitchFamily="18" charset="0"/>
                              </a:rPr>
                            </m:ctrlPr>
                          </m:fPr>
                          <m:num>
                            <m:r>
                              <a:rPr lang="fr-FR" sz="1100" b="0" i="1" smtClean="0">
                                <a:latin typeface="Cambria Math" panose="02040503050406030204" pitchFamily="18" charset="0"/>
                              </a:rPr>
                              <m:t>𝐺𝑀</m:t>
                            </m:r>
                          </m:num>
                          <m:den>
                            <m:r>
                              <a:rPr lang="fr-FR" sz="1100" b="0" i="1" smtClean="0">
                                <a:latin typeface="Cambria Math" panose="02040503050406030204" pitchFamily="18" charset="0"/>
                              </a:rPr>
                              <m:t>𝑟</m:t>
                            </m:r>
                            <m:r>
                              <a:rPr lang="fr-FR" sz="1100" b="0" i="1" smtClean="0">
                                <a:latin typeface="Cambria Math" panose="02040503050406030204" pitchFamily="18" charset="0"/>
                              </a:rPr>
                              <m:t>0</m:t>
                            </m:r>
                          </m:den>
                        </m:f>
                      </m:e>
                    </m:rad>
                  </m:oMath>
                </a14:m>
                <a:r>
                  <a:rPr lang="fr-FR" sz="1100" dirty="0"/>
                  <a:t> l’une pour une orbite elliptique et l’autre pour une orbite circulaire.</a:t>
                </a:r>
              </a:p>
              <a:p>
                <a:r>
                  <a:rPr lang="fr-FR" sz="1100" dirty="0"/>
                  <a:t>GM pour la Terre est de </a:t>
                </a:r>
                <a14:m>
                  <m:oMath xmlns:m="http://schemas.openxmlformats.org/officeDocument/2006/math">
                    <m:sSup>
                      <m:sSupPr>
                        <m:ctrlPr>
                          <a:rPr lang="fr-FR" sz="1100" i="1" smtClean="0">
                            <a:latin typeface="Cambria Math" panose="02040503050406030204" pitchFamily="18" charset="0"/>
                          </a:rPr>
                        </m:ctrlPr>
                      </m:sSupPr>
                      <m:e>
                        <m:r>
                          <a:rPr lang="fr-FR" sz="1100" b="0" i="1" smtClean="0">
                            <a:latin typeface="Cambria Math" panose="02040503050406030204" pitchFamily="18" charset="0"/>
                          </a:rPr>
                          <m:t>3,532</m:t>
                        </m:r>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rPr>
                          <m:t>12</m:t>
                        </m:r>
                      </m:sup>
                    </m:sSup>
                    <m:sSup>
                      <m:sSupPr>
                        <m:ctrlPr>
                          <a:rPr lang="fr-FR" sz="1100" i="1">
                            <a:latin typeface="Cambria Math" panose="02040503050406030204" pitchFamily="18" charset="0"/>
                          </a:rPr>
                        </m:ctrlPr>
                      </m:sSupPr>
                      <m:e>
                        <m:r>
                          <a:rPr lang="fr-FR" sz="1100" b="0" i="1" smtClean="0">
                            <a:latin typeface="Cambria Math" panose="02040503050406030204" pitchFamily="18" charset="0"/>
                          </a:rPr>
                          <m:t> </m:t>
                        </m:r>
                        <m:r>
                          <a:rPr lang="fr-FR" sz="1100" i="1">
                            <a:latin typeface="Cambria Math" panose="02040503050406030204" pitchFamily="18" charset="0"/>
                          </a:rPr>
                          <m:t>𝑚</m:t>
                        </m:r>
                      </m:e>
                      <m:sup>
                        <m:r>
                          <a:rPr lang="fr-FR" sz="1100" i="1">
                            <a:latin typeface="Cambria Math" panose="02040503050406030204" pitchFamily="18" charset="0"/>
                          </a:rPr>
                          <m:t>3</m:t>
                        </m:r>
                      </m:sup>
                    </m:sSup>
                    <m:r>
                      <a:rPr lang="fr-FR" sz="1100" i="1">
                        <a:latin typeface="Cambria Math" panose="02040503050406030204" pitchFamily="18" charset="0"/>
                      </a:rPr>
                      <m:t>/</m:t>
                    </m:r>
                    <m:sSup>
                      <m:sSupPr>
                        <m:ctrlPr>
                          <a:rPr lang="fr-FR" sz="1100" i="1">
                            <a:latin typeface="Cambria Math" panose="02040503050406030204" pitchFamily="18" charset="0"/>
                          </a:rPr>
                        </m:ctrlPr>
                      </m:sSupPr>
                      <m:e>
                        <m:r>
                          <a:rPr lang="fr-FR" sz="1100" i="1">
                            <a:latin typeface="Cambria Math" panose="02040503050406030204" pitchFamily="18" charset="0"/>
                          </a:rPr>
                          <m:t>𝑠</m:t>
                        </m:r>
                      </m:e>
                      <m:sup>
                        <m:r>
                          <a:rPr lang="fr-FR" sz="1100" i="1">
                            <a:latin typeface="Cambria Math" panose="02040503050406030204" pitchFamily="18" charset="0"/>
                          </a:rPr>
                          <m:t>2</m:t>
                        </m:r>
                      </m:sup>
                    </m:sSup>
                    <m:r>
                      <a:rPr lang="fr-FR" sz="1100" b="0" i="0" smtClean="0">
                        <a:latin typeface="Cambria Math" panose="02040503050406030204" pitchFamily="18" charset="0"/>
                      </a:rPr>
                      <m:t>.</m:t>
                    </m:r>
                  </m:oMath>
                </a14:m>
                <a:r>
                  <a:rPr lang="fr-FR" sz="1100" dirty="0"/>
                  <a:t>  r0 = 791 000 mètre (191 km le périastre de l’orbite vers le sol + 600 km le rayon de la Terre. r1 =36 194 051 mètre (35 594km l’apoastre de l’orbite vers le sol + 600km le rayon de la Terre). Calculons les deux vitesses :</a:t>
                </a:r>
              </a:p>
            </p:txBody>
          </p:sp>
        </mc:Choice>
        <mc:Fallback xmlns="">
          <p:sp>
            <p:nvSpPr>
              <p:cNvPr id="7" name="ZoneTexte 6">
                <a:extLst>
                  <a:ext uri="{FF2B5EF4-FFF2-40B4-BE49-F238E27FC236}">
                    <a16:creationId xmlns:a16="http://schemas.microsoft.com/office/drawing/2014/main" id="{D21992CF-7BF8-4C19-84AB-8085705F64E4}"/>
                  </a:ext>
                </a:extLst>
              </p:cNvPr>
              <p:cNvSpPr txBox="1">
                <a:spLocks noRot="1" noChangeAspect="1" noMove="1" noResize="1" noEditPoints="1" noAdjustHandles="1" noChangeArrowheads="1" noChangeShapeType="1" noTextEdit="1"/>
              </p:cNvSpPr>
              <p:nvPr/>
            </p:nvSpPr>
            <p:spPr>
              <a:xfrm>
                <a:off x="2883267" y="2545385"/>
                <a:ext cx="8320503" cy="1283172"/>
              </a:xfrm>
              <a:prstGeom prst="rect">
                <a:avLst/>
              </a:prstGeom>
              <a:blipFill>
                <a:blip r:embed="rId3"/>
                <a:stretch>
                  <a:fillRect t="-476" b="-238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DEA79CFC-08CC-4A3D-AEA8-EC6462EAD02D}"/>
                  </a:ext>
                </a:extLst>
              </p:cNvPr>
              <p:cNvSpPr txBox="1"/>
              <p:nvPr/>
            </p:nvSpPr>
            <p:spPr>
              <a:xfrm>
                <a:off x="4435295" y="4000746"/>
                <a:ext cx="2685172" cy="1431161"/>
              </a:xfrm>
              <a:prstGeom prst="rect">
                <a:avLst/>
              </a:prstGeom>
              <a:noFill/>
            </p:spPr>
            <p:txBody>
              <a:bodyPr wrap="square" rtlCol="0">
                <a:spAutoFit/>
              </a:bodyPr>
              <a:lstStyle/>
              <a:p>
                <a:pPr/>
                <a:r>
                  <a:rPr lang="fr-FR" sz="1100" dirty="0"/>
                  <a:t>Pour l’orbite 2</a:t>
                </a:r>
                <a:br>
                  <a:rPr lang="fr-FR" sz="1100" dirty="0"/>
                </a:br>
                <a14:m>
                  <m:oMathPara xmlns:m="http://schemas.openxmlformats.org/officeDocument/2006/math">
                    <m:oMathParaPr>
                      <m:jc m:val="centerGroup"/>
                    </m:oMathParaPr>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2</m:t>
                          </m:r>
                        </m:sub>
                      </m:sSub>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a:latin typeface="Cambria Math" panose="02040503050406030204" pitchFamily="18" charset="0"/>
                                </a:rPr>
                                <m:t>𝐺𝑀𝑟</m:t>
                              </m:r>
                              <m:r>
                                <a:rPr lang="fr-FR" sz="1100" i="1">
                                  <a:latin typeface="Cambria Math" panose="02040503050406030204" pitchFamily="18" charset="0"/>
                                </a:rPr>
                                <m:t>1</m:t>
                              </m:r>
                            </m:num>
                            <m:den>
                              <m:sSup>
                                <m:sSupPr>
                                  <m:ctrlPr>
                                    <a:rPr lang="fr-FR" sz="1100" i="1">
                                      <a:latin typeface="Cambria Math" panose="02040503050406030204" pitchFamily="18" charset="0"/>
                                    </a:rPr>
                                  </m:ctrlPr>
                                </m:sSupPr>
                                <m:e>
                                  <m:r>
                                    <a:rPr lang="fr-FR" sz="1100" i="1">
                                      <a:latin typeface="Cambria Math" panose="02040503050406030204" pitchFamily="18" charset="0"/>
                                    </a:rPr>
                                    <m:t>𝑟</m:t>
                                  </m:r>
                                  <m:r>
                                    <a:rPr lang="fr-FR" sz="1100" i="1">
                                      <a:latin typeface="Cambria Math" panose="02040503050406030204" pitchFamily="18" charset="0"/>
                                    </a:rPr>
                                    <m:t>0</m:t>
                                  </m:r>
                                </m:e>
                                <m:sup>
                                  <m:r>
                                    <a:rPr lang="fr-FR" sz="1100" i="1">
                                      <a:latin typeface="Cambria Math" panose="02040503050406030204" pitchFamily="18" charset="0"/>
                                    </a:rPr>
                                    <m:t>2</m:t>
                                  </m:r>
                                </m:sup>
                              </m:sSup>
                              <m:r>
                                <a:rPr lang="fr-FR" sz="1100" i="1">
                                  <a:latin typeface="Cambria Math" panose="02040503050406030204" pitchFamily="18" charset="0"/>
                                </a:rPr>
                                <m:t>+</m:t>
                              </m:r>
                              <m:r>
                                <a:rPr lang="fr-FR" sz="1100" i="1">
                                  <a:latin typeface="Cambria Math" panose="02040503050406030204" pitchFamily="18" charset="0"/>
                                </a:rPr>
                                <m:t>𝑟</m:t>
                              </m:r>
                              <m:r>
                                <a:rPr lang="fr-FR" sz="1100" i="1">
                                  <a:latin typeface="Cambria Math" panose="02040503050406030204" pitchFamily="18" charset="0"/>
                                </a:rPr>
                                <m:t>1</m:t>
                              </m:r>
                              <m:r>
                                <a:rPr lang="fr-FR" sz="1100" i="1">
                                  <a:latin typeface="Cambria Math" panose="02040503050406030204" pitchFamily="18" charset="0"/>
                                </a:rPr>
                                <m:t>𝑟</m:t>
                              </m:r>
                              <m:r>
                                <a:rPr lang="fr-FR" sz="1100" i="1">
                                  <a:latin typeface="Cambria Math" panose="02040503050406030204" pitchFamily="18" charset="0"/>
                                </a:rPr>
                                <m:t>0</m:t>
                              </m:r>
                            </m:den>
                          </m:f>
                        </m:e>
                      </m:rad>
                    </m:oMath>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2</m:t>
                          </m:r>
                        </m:sub>
                      </m:sSub>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a:latin typeface="Cambria Math" panose="02040503050406030204" pitchFamily="18" charset="0"/>
                                  <a:ea typeface="Cambria Math" panose="02040503050406030204" pitchFamily="18" charset="0"/>
                                </a:rPr>
                                <m:t>×3,532×</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12</m:t>
                                  </m:r>
                                </m:sup>
                              </m:sSup>
                              <m:r>
                                <a:rPr lang="fr-FR" sz="1100" i="1">
                                  <a:latin typeface="Cambria Math" panose="02040503050406030204" pitchFamily="18" charset="0"/>
                                  <a:ea typeface="Cambria Math" panose="02040503050406030204" pitchFamily="18" charset="0"/>
                                </a:rPr>
                                <m:t>×36194051</m:t>
                              </m:r>
                            </m:num>
                            <m:den>
                              <m:sSup>
                                <m:sSupPr>
                                  <m:ctrlPr>
                                    <a:rPr lang="fr-FR" sz="1100" i="1">
                                      <a:latin typeface="Cambria Math" panose="02040503050406030204" pitchFamily="18" charset="0"/>
                                    </a:rPr>
                                  </m:ctrlPr>
                                </m:sSupPr>
                                <m:e>
                                  <m:r>
                                    <a:rPr lang="fr-FR" sz="1100" i="1">
                                      <a:latin typeface="Cambria Math" panose="02040503050406030204" pitchFamily="18" charset="0"/>
                                    </a:rPr>
                                    <m:t>791000</m:t>
                                  </m:r>
                                </m:e>
                                <m:sup>
                                  <m:r>
                                    <a:rPr lang="fr-FR" sz="1100" i="1">
                                      <a:latin typeface="Cambria Math" panose="02040503050406030204" pitchFamily="18" charset="0"/>
                                    </a:rPr>
                                    <m:t>2</m:t>
                                  </m:r>
                                </m:sup>
                              </m:sSup>
                              <m:r>
                                <a:rPr lang="fr-FR" sz="1100" i="1">
                                  <a:latin typeface="Cambria Math" panose="02040503050406030204" pitchFamily="18" charset="0"/>
                                </a:rPr>
                                <m:t>+36194051</m:t>
                              </m:r>
                              <m:r>
                                <a:rPr lang="fr-FR" sz="1100" i="1">
                                  <a:latin typeface="Cambria Math" panose="02040503050406030204" pitchFamily="18" charset="0"/>
                                  <a:ea typeface="Cambria Math" panose="02040503050406030204" pitchFamily="18" charset="0"/>
                                </a:rPr>
                                <m:t>×79100</m:t>
                              </m:r>
                            </m:den>
                          </m:f>
                        </m:e>
                      </m:rad>
                    </m:oMath>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2</m:t>
                          </m:r>
                        </m:sub>
                      </m:sSub>
                      <m:r>
                        <a:rPr lang="fr-FR" sz="1100" i="1">
                          <a:latin typeface="Cambria Math" panose="02040503050406030204" pitchFamily="18" charset="0"/>
                        </a:rPr>
                        <m:t>≈2956</m:t>
                      </m:r>
                      <m:r>
                        <a:rPr lang="fr-FR" sz="1100" b="0" i="1" smtClean="0">
                          <a:latin typeface="Cambria Math" panose="02040503050406030204" pitchFamily="18" charset="0"/>
                        </a:rPr>
                        <m:t> </m:t>
                      </m:r>
                      <m:r>
                        <a:rPr lang="fr-FR" sz="1100" b="0" i="1" smtClean="0">
                          <a:latin typeface="Cambria Math" panose="02040503050406030204" pitchFamily="18" charset="0"/>
                        </a:rPr>
                        <m:t>𝑚</m:t>
                      </m:r>
                      <m:r>
                        <a:rPr lang="fr-FR" sz="1100" b="0" i="1" smtClean="0">
                          <a:latin typeface="Cambria Math" panose="02040503050406030204" pitchFamily="18" charset="0"/>
                        </a:rPr>
                        <m:t>/</m:t>
                      </m:r>
                      <m:r>
                        <a:rPr lang="fr-FR" sz="1100" b="0" i="1" smtClean="0">
                          <a:latin typeface="Cambria Math" panose="02040503050406030204" pitchFamily="18" charset="0"/>
                        </a:rPr>
                        <m:t>𝑠</m:t>
                      </m:r>
                    </m:oMath>
                  </m:oMathPara>
                </a14:m>
                <a:endParaRPr lang="fr-FR" sz="1100" dirty="0"/>
              </a:p>
            </p:txBody>
          </p:sp>
        </mc:Choice>
        <mc:Fallback xmlns="">
          <p:sp>
            <p:nvSpPr>
              <p:cNvPr id="8" name="ZoneTexte 7">
                <a:extLst>
                  <a:ext uri="{FF2B5EF4-FFF2-40B4-BE49-F238E27FC236}">
                    <a16:creationId xmlns:a16="http://schemas.microsoft.com/office/drawing/2014/main" id="{DEA79CFC-08CC-4A3D-AEA8-EC6462EAD02D}"/>
                  </a:ext>
                </a:extLst>
              </p:cNvPr>
              <p:cNvSpPr txBox="1">
                <a:spLocks noRot="1" noChangeAspect="1" noMove="1" noResize="1" noEditPoints="1" noAdjustHandles="1" noChangeArrowheads="1" noChangeShapeType="1" noTextEdit="1"/>
              </p:cNvSpPr>
              <p:nvPr/>
            </p:nvSpPr>
            <p:spPr>
              <a:xfrm>
                <a:off x="4435295" y="4000746"/>
                <a:ext cx="2685172" cy="1431161"/>
              </a:xfrm>
              <a:prstGeom prst="rect">
                <a:avLst/>
              </a:prstGeom>
              <a:blipFill>
                <a:blip r:embed="rId4"/>
                <a:stretch>
                  <a:fillRect t="-426" b="-42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A7FFBA2D-2C9D-4FF3-868C-D2A36770E514}"/>
                  </a:ext>
                </a:extLst>
              </p:cNvPr>
              <p:cNvSpPr txBox="1"/>
              <p:nvPr/>
            </p:nvSpPr>
            <p:spPr>
              <a:xfrm>
                <a:off x="2883267" y="4000746"/>
                <a:ext cx="1557349" cy="1431161"/>
              </a:xfrm>
              <a:prstGeom prst="rect">
                <a:avLst/>
              </a:prstGeom>
              <a:noFill/>
            </p:spPr>
            <p:txBody>
              <a:bodyPr wrap="none" rtlCol="0">
                <a:spAutoFit/>
              </a:bodyPr>
              <a:lstStyle/>
              <a:p>
                <a:pPr/>
                <a:r>
                  <a:rPr lang="fr-FR" sz="1100" dirty="0"/>
                  <a:t>Pour l’orbite 1</a:t>
                </a:r>
                <a:br>
                  <a:rPr lang="fr-FR" sz="1100" dirty="0"/>
                </a:br>
                <a14:m>
                  <m:oMathPara xmlns:m="http://schemas.openxmlformats.org/officeDocument/2006/math">
                    <m:oMathParaPr>
                      <m:jc m:val="centerGroup"/>
                    </m:oMathParaPr>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𝐺𝑀</m:t>
                              </m:r>
                            </m:num>
                            <m:den>
                              <m:r>
                                <a:rPr lang="fr-FR" sz="1100" i="1">
                                  <a:latin typeface="Cambria Math" panose="02040503050406030204" pitchFamily="18" charset="0"/>
                                </a:rPr>
                                <m:t>𝑟</m:t>
                              </m:r>
                              <m:r>
                                <a:rPr lang="fr-FR" sz="1100" i="1">
                                  <a:latin typeface="Cambria Math" panose="02040503050406030204" pitchFamily="18" charset="0"/>
                                </a:rPr>
                                <m:t>0</m:t>
                              </m:r>
                            </m:den>
                          </m:f>
                        </m:e>
                      </m:rad>
                    </m:oMath>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sSup>
                                <m:sSupPr>
                                  <m:ctrlPr>
                                    <a:rPr lang="fr-FR" sz="1100" i="1">
                                      <a:latin typeface="Cambria Math" panose="02040503050406030204" pitchFamily="18" charset="0"/>
                                    </a:rPr>
                                  </m:ctrlPr>
                                </m:sSupPr>
                                <m:e>
                                  <m:r>
                                    <a:rPr lang="fr-FR" sz="1100" i="1">
                                      <a:latin typeface="Cambria Math" panose="02040503050406030204" pitchFamily="18" charset="0"/>
                                    </a:rPr>
                                    <m:t>3,532</m:t>
                                  </m:r>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rPr>
                                    <m:t>12</m:t>
                                  </m:r>
                                </m:sup>
                              </m:sSup>
                            </m:num>
                            <m:den>
                              <m:r>
                                <a:rPr lang="fr-FR" sz="1100" i="1">
                                  <a:latin typeface="Cambria Math" panose="02040503050406030204" pitchFamily="18" charset="0"/>
                                </a:rPr>
                                <m:t>791000</m:t>
                              </m:r>
                            </m:den>
                          </m:f>
                        </m:e>
                      </m:rad>
                    </m:oMath>
                    <m:oMath xmlns:m="http://schemas.openxmlformats.org/officeDocument/2006/math">
                      <m:sSub>
                        <m:sSubPr>
                          <m:ctrlPr>
                            <a:rPr lang="fr-FR" sz="110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𝑣</m:t>
                          </m:r>
                          <m:r>
                            <a:rPr lang="fr-FR" sz="1100" b="0" i="1" smtClean="0">
                              <a:latin typeface="Cambria Math" panose="02040503050406030204" pitchFamily="18" charset="0"/>
                              <a:ea typeface="Cambria Math" panose="02040503050406030204" pitchFamily="18" charset="0"/>
                            </a:rPr>
                            <m:t>0</m:t>
                          </m:r>
                        </m:e>
                        <m:sub>
                          <m:r>
                            <a:rPr lang="fr-FR" sz="1100" b="0" i="1" smtClean="0">
                              <a:latin typeface="Cambria Math" panose="02040503050406030204" pitchFamily="18" charset="0"/>
                              <a:ea typeface="Cambria Math" panose="02040503050406030204" pitchFamily="18" charset="0"/>
                            </a:rPr>
                            <m:t>1</m:t>
                          </m:r>
                        </m:sub>
                      </m:sSub>
                      <m:r>
                        <a:rPr lang="fr-FR" sz="1100" i="1">
                          <a:latin typeface="Cambria Math" panose="02040503050406030204" pitchFamily="18" charset="0"/>
                          <a:ea typeface="Cambria Math" panose="02040503050406030204" pitchFamily="18" charset="0"/>
                        </a:rPr>
                        <m:t>≈2113</m:t>
                      </m:r>
                      <m:r>
                        <a:rPr lang="fr-FR" sz="1100" b="0" i="1" smtClean="0">
                          <a:latin typeface="Cambria Math" panose="02040503050406030204" pitchFamily="18" charset="0"/>
                          <a:ea typeface="Cambria Math" panose="02040503050406030204" pitchFamily="18" charset="0"/>
                        </a:rPr>
                        <m:t> </m:t>
                      </m:r>
                      <m:r>
                        <a:rPr lang="fr-FR" sz="1100" b="0" i="1" smtClean="0">
                          <a:latin typeface="Cambria Math" panose="02040503050406030204" pitchFamily="18" charset="0"/>
                          <a:ea typeface="Cambria Math" panose="02040503050406030204" pitchFamily="18" charset="0"/>
                        </a:rPr>
                        <m:t>𝑚</m:t>
                      </m:r>
                      <m:r>
                        <a:rPr lang="fr-FR" sz="1100" b="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𝑠</m:t>
                      </m:r>
                    </m:oMath>
                  </m:oMathPara>
                </a14:m>
                <a:endParaRPr lang="fr-FR" sz="1100" dirty="0"/>
              </a:p>
            </p:txBody>
          </p:sp>
        </mc:Choice>
        <mc:Fallback xmlns="">
          <p:sp>
            <p:nvSpPr>
              <p:cNvPr id="9" name="ZoneTexte 8">
                <a:extLst>
                  <a:ext uri="{FF2B5EF4-FFF2-40B4-BE49-F238E27FC236}">
                    <a16:creationId xmlns:a16="http://schemas.microsoft.com/office/drawing/2014/main" id="{A7FFBA2D-2C9D-4FF3-868C-D2A36770E514}"/>
                  </a:ext>
                </a:extLst>
              </p:cNvPr>
              <p:cNvSpPr txBox="1">
                <a:spLocks noRot="1" noChangeAspect="1" noMove="1" noResize="1" noEditPoints="1" noAdjustHandles="1" noChangeArrowheads="1" noChangeShapeType="1" noTextEdit="1"/>
              </p:cNvSpPr>
              <p:nvPr/>
            </p:nvSpPr>
            <p:spPr>
              <a:xfrm>
                <a:off x="2883267" y="4000746"/>
                <a:ext cx="1557349" cy="1431161"/>
              </a:xfrm>
              <a:prstGeom prst="rect">
                <a:avLst/>
              </a:prstGeom>
              <a:blipFill>
                <a:blip r:embed="rId5"/>
                <a:stretch>
                  <a:fillRect t="-426" b="-42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0FE153DC-27A2-4AFB-91CD-1A80AA241B9A}"/>
                  </a:ext>
                </a:extLst>
              </p:cNvPr>
              <p:cNvSpPr txBox="1"/>
              <p:nvPr/>
            </p:nvSpPr>
            <p:spPr>
              <a:xfrm>
                <a:off x="7043518" y="4331605"/>
                <a:ext cx="4160252" cy="824072"/>
              </a:xfrm>
              <a:prstGeom prst="rect">
                <a:avLst/>
              </a:prstGeom>
              <a:noFill/>
            </p:spPr>
            <p:txBody>
              <a:bodyPr wrap="square" rtlCol="0">
                <a:spAutoFit/>
              </a:bodyPr>
              <a:lstStyle/>
              <a:p>
                <a:r>
                  <a:rPr lang="fr-FR" sz="1100" dirty="0"/>
                  <a:t>Le </a:t>
                </a:r>
                <a:r>
                  <a:rPr lang="el-GR" sz="1100" dirty="0"/>
                  <a:t>Δ</a:t>
                </a:r>
                <a:r>
                  <a:rPr lang="fr-FR" sz="1100" dirty="0"/>
                  <a:t>v est la variation de vitesse entre la vitesse d’arrivée à la vitesse de base. Donc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2</m:t>
                        </m:r>
                      </m:sub>
                    </m:sSub>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r>
                      <a:rPr lang="fr-FR" sz="1100" b="0" i="1" smtClean="0">
                        <a:latin typeface="Cambria Math" panose="02040503050406030204" pitchFamily="18" charset="0"/>
                      </a:rPr>
                      <m:t>=2956−2113=</m:t>
                    </m:r>
                    <m:borderBox>
                      <m:borderBoxPr>
                        <m:ctrlPr>
                          <a:rPr lang="fr-FR" sz="1100" b="0" i="1" smtClean="0">
                            <a:latin typeface="Cambria Math" panose="02040503050406030204" pitchFamily="18" charset="0"/>
                          </a:rPr>
                        </m:ctrlPr>
                      </m:borderBoxPr>
                      <m:e>
                        <m:r>
                          <a:rPr lang="fr-FR" sz="1100" i="1">
                            <a:latin typeface="Cambria Math" panose="02040503050406030204" pitchFamily="18" charset="0"/>
                          </a:rPr>
                          <m:t>843 </m:t>
                        </m:r>
                        <m:r>
                          <a:rPr lang="fr-FR" sz="1100" i="1">
                            <a:latin typeface="Cambria Math" panose="02040503050406030204" pitchFamily="18" charset="0"/>
                          </a:rPr>
                          <m:t>𝑚</m:t>
                        </m:r>
                        <m:r>
                          <a:rPr lang="fr-FR" sz="1100" i="1">
                            <a:latin typeface="Cambria Math" panose="02040503050406030204" pitchFamily="18" charset="0"/>
                          </a:rPr>
                          <m:t>/</m:t>
                        </m:r>
                        <m:r>
                          <a:rPr lang="fr-FR" sz="1100" i="1">
                            <a:latin typeface="Cambria Math" panose="02040503050406030204" pitchFamily="18" charset="0"/>
                          </a:rPr>
                          <m:t>𝑠</m:t>
                        </m:r>
                      </m:e>
                    </m:borderBox>
                  </m:oMath>
                </a14:m>
                <a:br>
                  <a:rPr lang="fr-FR" sz="1100" dirty="0"/>
                </a:br>
                <a:r>
                  <a:rPr lang="fr-FR" sz="1100" dirty="0"/>
                  <a:t>Voici le </a:t>
                </a:r>
                <a:r>
                  <a:rPr lang="el-GR" sz="1100" dirty="0"/>
                  <a:t>Δ</a:t>
                </a:r>
                <a:r>
                  <a:rPr lang="fr-FR" sz="1100" dirty="0"/>
                  <a:t>v pour passer de l’orbite 1 à l’orbite 2 et en même temps le </a:t>
                </a:r>
                <a:r>
                  <a:rPr lang="el-GR" sz="1100" dirty="0"/>
                  <a:t>Δ</a:t>
                </a:r>
                <a:r>
                  <a:rPr lang="fr-FR" sz="1100" dirty="0"/>
                  <a:t>v de notre manœuvre 2.</a:t>
                </a:r>
              </a:p>
            </p:txBody>
          </p:sp>
        </mc:Choice>
        <mc:Fallback xmlns="">
          <p:sp>
            <p:nvSpPr>
              <p:cNvPr id="10" name="ZoneTexte 9">
                <a:extLst>
                  <a:ext uri="{FF2B5EF4-FFF2-40B4-BE49-F238E27FC236}">
                    <a16:creationId xmlns:a16="http://schemas.microsoft.com/office/drawing/2014/main" id="{0FE153DC-27A2-4AFB-91CD-1A80AA241B9A}"/>
                  </a:ext>
                </a:extLst>
              </p:cNvPr>
              <p:cNvSpPr txBox="1">
                <a:spLocks noRot="1" noChangeAspect="1" noMove="1" noResize="1" noEditPoints="1" noAdjustHandles="1" noChangeArrowheads="1" noChangeShapeType="1" noTextEdit="1"/>
              </p:cNvSpPr>
              <p:nvPr/>
            </p:nvSpPr>
            <p:spPr>
              <a:xfrm>
                <a:off x="7043518" y="4331605"/>
                <a:ext cx="4160252" cy="824072"/>
              </a:xfrm>
              <a:prstGeom prst="rect">
                <a:avLst/>
              </a:prstGeom>
              <a:blipFill>
                <a:blip r:embed="rId6"/>
                <a:stretch>
                  <a:fillRect t="-741" b="-4444"/>
                </a:stretch>
              </a:blipFill>
            </p:spPr>
            <p:txBody>
              <a:bodyPr/>
              <a:lstStyle/>
              <a:p>
                <a:r>
                  <a:rPr lang="fr-FR">
                    <a:noFill/>
                  </a:rPr>
                  <a:t> </a:t>
                </a:r>
              </a:p>
            </p:txBody>
          </p:sp>
        </mc:Fallback>
      </mc:AlternateContent>
    </p:spTree>
    <p:extLst>
      <p:ext uri="{BB962C8B-B14F-4D97-AF65-F5344CB8AC3E}">
        <p14:creationId xmlns:p14="http://schemas.microsoft.com/office/powerpoint/2010/main" val="1390082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D85D3-DA98-4A79-AF8E-6194A0642B4E}"/>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pic>
        <p:nvPicPr>
          <p:cNvPr id="5" name="Image 4">
            <a:extLst>
              <a:ext uri="{FF2B5EF4-FFF2-40B4-BE49-F238E27FC236}">
                <a16:creationId xmlns:a16="http://schemas.microsoft.com/office/drawing/2014/main" id="{74993291-0C32-4E49-B9C5-8914B021E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2675582"/>
            <a:ext cx="3651701" cy="3651701"/>
          </a:xfrm>
          <a:prstGeom prst="rect">
            <a:avLst/>
          </a:prstGeom>
        </p:spPr>
      </p:pic>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75B36A2-2D20-4089-B1ED-98798FA4CEE1}"/>
                  </a:ext>
                </a:extLst>
              </p:cNvPr>
              <p:cNvSpPr>
                <a:spLocks noGrp="1"/>
              </p:cNvSpPr>
              <p:nvPr>
                <p:ph idx="1"/>
              </p:nvPr>
            </p:nvSpPr>
            <p:spPr>
              <a:xfrm>
                <a:off x="1097280" y="2108201"/>
                <a:ext cx="10058400" cy="1151466"/>
              </a:xfrm>
            </p:spPr>
            <p:txBody>
              <a:bodyPr>
                <a:normAutofit fontScale="92500" lnSpcReduction="20000"/>
              </a:bodyPr>
              <a:lstStyle/>
              <a:p>
                <a:r>
                  <a:rPr lang="fr-FR" sz="1100" dirty="0"/>
                  <a:t>Donc voila, nous allons bientôt entrer dans le champ gravitationnel de la Lune. Et arrivé à notre périastre, nous allons ralentir pour nous faire capturer par cette gravité et être en orbite lunaire. Nous aimerions savoir combien coûte cette manœuvre en </a:t>
                </a:r>
                <a:r>
                  <a:rPr lang="el-GR" sz="1100" dirty="0"/>
                  <a:t>Δ</a:t>
                </a:r>
                <a:r>
                  <a:rPr lang="fr-FR" sz="1100" dirty="0"/>
                  <a:t>v et pour cela, nous avons besoin de savoir notre vitesse à notre périastre lunaire. Donc notre vaisseau monte en altitude et va atteindre son apoastre. La Lune rattrape le vaisseau et l’accélère jusqu’à sa périastre. Voici la formule : </a:t>
                </a:r>
              </a:p>
              <a:p>
                <a14:m>
                  <m:oMath xmlns:m="http://schemas.openxmlformats.org/officeDocument/2006/math">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r>
                      <a:rPr lang="fr-FR" sz="1100" b="0" i="1" smtClean="0">
                        <a:latin typeface="Cambria Math" panose="02040503050406030204" pitchFamily="18" charset="0"/>
                      </a:rPr>
                      <m:t>=</m:t>
                    </m:r>
                    <m:rad>
                      <m:radPr>
                        <m:degHide m:val="on"/>
                        <m:ctrlPr>
                          <a:rPr lang="fr-FR" sz="1100" b="0" i="1" smtClean="0">
                            <a:latin typeface="Cambria Math" panose="02040503050406030204" pitchFamily="18" charset="0"/>
                          </a:rPr>
                        </m:ctrlPr>
                      </m:radPr>
                      <m:deg/>
                      <m:e>
                        <m:sSup>
                          <m:sSupPr>
                            <m:ctrlPr>
                              <a:rPr lang="fr-FR" sz="1100" b="0" i="1" smtClean="0">
                                <a:latin typeface="Cambria Math" panose="02040503050406030204" pitchFamily="18" charset="0"/>
                              </a:rPr>
                            </m:ctrlPr>
                          </m:sSupPr>
                          <m:e>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𝑟𝑒𝑛𝑡𝑟</m:t>
                                </m:r>
                                <m:r>
                                  <a:rPr lang="fr-FR" sz="1100" b="0" i="1" smtClean="0">
                                    <a:latin typeface="Cambria Math" panose="02040503050406030204" pitchFamily="18" charset="0"/>
                                  </a:rPr>
                                  <m:t>é</m:t>
                                </m:r>
                              </m:sub>
                            </m:sSub>
                          </m:e>
                          <m:sup>
                            <m:r>
                              <a:rPr lang="fr-FR" sz="1100" b="0" i="1" smtClean="0">
                                <a:latin typeface="Cambria Math" panose="02040503050406030204" pitchFamily="18" charset="0"/>
                              </a:rPr>
                              <m:t>2</m:t>
                            </m:r>
                          </m:sup>
                        </m:sSup>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2</m:t>
                                </m:r>
                                <m:r>
                                  <a:rPr lang="fr-FR" sz="1100" b="0" i="1" smtClean="0">
                                    <a:latin typeface="Cambria Math" panose="02040503050406030204" pitchFamily="18" charset="0"/>
                                  </a:rPr>
                                  <m:t>𝐺𝑀</m:t>
                                </m:r>
                              </m:e>
                              <m:sub>
                                <m:r>
                                  <a:rPr lang="fr-FR" sz="1100" b="0" i="1" smtClean="0">
                                    <a:latin typeface="Cambria Math" panose="02040503050406030204" pitchFamily="18" charset="0"/>
                                  </a:rPr>
                                  <m:t>𝐿</m:t>
                                </m:r>
                              </m:sub>
                            </m:sSub>
                          </m:num>
                          <m:den>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𝑟</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den>
                        </m:f>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2</m:t>
                                </m:r>
                                <m:r>
                                  <a:rPr lang="fr-FR" sz="1100" b="0" i="1" smtClean="0">
                                    <a:latin typeface="Cambria Math" panose="02040503050406030204" pitchFamily="18" charset="0"/>
                                  </a:rPr>
                                  <m:t>𝐺𝑀</m:t>
                                </m:r>
                              </m:e>
                              <m:sub>
                                <m:r>
                                  <a:rPr lang="fr-FR" sz="1100" b="0" i="1" smtClean="0">
                                    <a:latin typeface="Cambria Math" panose="02040503050406030204" pitchFamily="18" charset="0"/>
                                  </a:rPr>
                                  <m:t>𝐿</m:t>
                                </m:r>
                              </m:sub>
                            </m:sSub>
                          </m:num>
                          <m:den>
                            <m:r>
                              <a:rPr lang="fr-FR" sz="1100" b="0" i="1" smtClean="0">
                                <a:latin typeface="Cambria Math" panose="02040503050406030204" pitchFamily="18" charset="0"/>
                              </a:rPr>
                              <m:t>𝑟𝑆𝑂𝐼</m:t>
                            </m:r>
                          </m:den>
                        </m:f>
                      </m:e>
                    </m:rad>
                  </m:oMath>
                </a14:m>
                <a:r>
                  <a:rPr lang="fr-FR" sz="1100" dirty="0"/>
                  <a:t>  avec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𝑟𝑒𝑛𝑡𝑟</m:t>
                        </m:r>
                        <m:r>
                          <a:rPr lang="fr-FR" sz="1100" b="0" i="1" smtClean="0">
                            <a:latin typeface="Cambria Math" panose="02040503050406030204" pitchFamily="18" charset="0"/>
                          </a:rPr>
                          <m:t>é</m:t>
                        </m:r>
                      </m:sub>
                    </m:sSub>
                  </m:oMath>
                </a14:m>
                <a:r>
                  <a:rPr lang="fr-FR" sz="1100" dirty="0"/>
                  <a:t> =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𝑎𝑝𝑜</m:t>
                        </m:r>
                      </m:sub>
                    </m:sSub>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𝑝𝑙𝑎𝑛</m:t>
                        </m:r>
                        <m:r>
                          <a:rPr lang="fr-FR" sz="1100" b="0" i="1" smtClean="0">
                            <a:latin typeface="Cambria Math" panose="02040503050406030204" pitchFamily="18" charset="0"/>
                          </a:rPr>
                          <m:t>è</m:t>
                        </m:r>
                        <m:r>
                          <a:rPr lang="fr-FR" sz="1100" b="0" i="1" smtClean="0">
                            <a:latin typeface="Cambria Math" panose="02040503050406030204" pitchFamily="18" charset="0"/>
                          </a:rPr>
                          <m:t>𝑡𝑒</m:t>
                        </m:r>
                      </m:sub>
                    </m:sSub>
                  </m:oMath>
                </a14:m>
                <a:r>
                  <a:rPr lang="fr-FR" sz="1100" dirty="0"/>
                  <a:t>  avec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𝑎𝑝𝑜</m:t>
                        </m:r>
                      </m:sub>
                    </m:sSub>
                    <m:r>
                      <a:rPr lang="fr-FR" sz="1100" b="0" i="1" smtClean="0">
                        <a:latin typeface="Cambria Math" panose="02040503050406030204" pitchFamily="18" charset="0"/>
                      </a:rPr>
                      <m:t>=</m:t>
                    </m:r>
                    <m:r>
                      <a:rPr lang="fr-FR" sz="1100" b="0" i="1" smtClean="0">
                        <a:latin typeface="Cambria Math" panose="02040503050406030204" pitchFamily="18" charset="0"/>
                      </a:rPr>
                      <m:t>𝑣</m:t>
                    </m:r>
                    <m:r>
                      <a:rPr lang="fr-FR" sz="1100" b="0" i="1" smtClean="0">
                        <a:latin typeface="Cambria Math" panose="02040503050406030204" pitchFamily="18" charset="0"/>
                      </a:rPr>
                      <m:t>0×</m:t>
                    </m:r>
                    <m:f>
                      <m:fPr>
                        <m:ctrlPr>
                          <a:rPr lang="fr-FR" sz="1100" b="0" i="1" smtClean="0">
                            <a:latin typeface="Cambria Math" panose="02040503050406030204" pitchFamily="18" charset="0"/>
                            <a:ea typeface="Cambria Math" panose="02040503050406030204" pitchFamily="18" charset="0"/>
                          </a:rPr>
                        </m:ctrlPr>
                      </m:fPr>
                      <m:num>
                        <m:r>
                          <a:rPr lang="fr-FR" sz="1100" b="0" i="1" smtClean="0">
                            <a:latin typeface="Cambria Math" panose="02040503050406030204" pitchFamily="18" charset="0"/>
                            <a:ea typeface="Cambria Math" panose="02040503050406030204" pitchFamily="18" charset="0"/>
                          </a:rPr>
                          <m:t>𝑟</m:t>
                        </m:r>
                        <m:r>
                          <a:rPr lang="fr-FR" sz="1100" b="0" i="1" smtClean="0">
                            <a:latin typeface="Cambria Math" panose="02040503050406030204" pitchFamily="18" charset="0"/>
                            <a:ea typeface="Cambria Math" panose="02040503050406030204" pitchFamily="18" charset="0"/>
                          </a:rPr>
                          <m:t>0</m:t>
                        </m:r>
                      </m:num>
                      <m:den>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𝑟</m:t>
                            </m:r>
                          </m:e>
                          <m:sub>
                            <m:r>
                              <a:rPr lang="fr-FR" sz="1100" b="0" i="1" smtClean="0">
                                <a:latin typeface="Cambria Math" panose="02040503050406030204" pitchFamily="18" charset="0"/>
                                <a:ea typeface="Cambria Math" panose="02040503050406030204" pitchFamily="18" charset="0"/>
                              </a:rPr>
                              <m:t>𝑎𝑝𝑜</m:t>
                            </m:r>
                          </m:sub>
                        </m:sSub>
                      </m:den>
                    </m:f>
                  </m:oMath>
                </a14:m>
                <a:r>
                  <a:rPr lang="fr-FR" sz="1100" dirty="0"/>
                  <a:t> et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𝑝𝑙𝑎𝑛</m:t>
                        </m:r>
                        <m:r>
                          <a:rPr lang="fr-FR" sz="1100" b="0" i="1" smtClean="0">
                            <a:latin typeface="Cambria Math" panose="02040503050406030204" pitchFamily="18" charset="0"/>
                          </a:rPr>
                          <m:t>è</m:t>
                        </m:r>
                        <m:r>
                          <a:rPr lang="fr-FR" sz="1100" b="0" i="1" smtClean="0">
                            <a:latin typeface="Cambria Math" panose="02040503050406030204" pitchFamily="18" charset="0"/>
                          </a:rPr>
                          <m:t>𝑡𝑒</m:t>
                        </m:r>
                      </m:sub>
                    </m:sSub>
                    <m:r>
                      <a:rPr lang="fr-FR" sz="1100" b="0" i="1" smtClean="0">
                        <a:latin typeface="Cambria Math" panose="02040503050406030204" pitchFamily="18" charset="0"/>
                      </a:rPr>
                      <m:t>=</m:t>
                    </m:r>
                    <m:rad>
                      <m:radPr>
                        <m:degHide m:val="on"/>
                        <m:ctrlPr>
                          <a:rPr lang="fr-FR" sz="1100" b="0" i="1" smtClean="0">
                            <a:latin typeface="Cambria Math" panose="02040503050406030204" pitchFamily="18" charset="0"/>
                          </a:rPr>
                        </m:ctrlPr>
                      </m:radPr>
                      <m:deg/>
                      <m:e>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𝐺𝑀</m:t>
                                </m:r>
                              </m:e>
                              <m:sub>
                                <m:r>
                                  <a:rPr lang="fr-FR" sz="1100" b="0" i="1" smtClean="0">
                                    <a:latin typeface="Cambria Math" panose="02040503050406030204" pitchFamily="18" charset="0"/>
                                  </a:rPr>
                                  <m:t>𝑇</m:t>
                                </m:r>
                              </m:sub>
                            </m:sSub>
                          </m:num>
                          <m:den>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𝑟</m:t>
                                </m:r>
                              </m:e>
                              <m:sub>
                                <m:r>
                                  <a:rPr lang="fr-FR" sz="1100" b="0" i="1" smtClean="0">
                                    <a:latin typeface="Cambria Math" panose="02040503050406030204" pitchFamily="18" charset="0"/>
                                  </a:rPr>
                                  <m:t>𝑝𝑙𝑎𝑛</m:t>
                                </m:r>
                                <m:r>
                                  <a:rPr lang="fr-FR" sz="1100" b="0" i="1" smtClean="0">
                                    <a:latin typeface="Cambria Math" panose="02040503050406030204" pitchFamily="18" charset="0"/>
                                  </a:rPr>
                                  <m:t>è</m:t>
                                </m:r>
                                <m:r>
                                  <a:rPr lang="fr-FR" sz="1100" b="0" i="1" smtClean="0">
                                    <a:latin typeface="Cambria Math" panose="02040503050406030204" pitchFamily="18" charset="0"/>
                                  </a:rPr>
                                  <m:t>𝑡𝑒</m:t>
                                </m:r>
                              </m:sub>
                            </m:sSub>
                          </m:den>
                        </m:f>
                      </m:e>
                    </m:rad>
                  </m:oMath>
                </a14:m>
                <a:r>
                  <a:rPr lang="fr-FR" sz="1100" dirty="0"/>
                  <a:t> Donc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r>
                      <a:rPr lang="fr-FR" sz="1100" b="0" i="1" smtClean="0">
                        <a:latin typeface="Cambria Math" panose="02040503050406030204" pitchFamily="18" charset="0"/>
                      </a:rPr>
                      <m:t>=</m:t>
                    </m:r>
                    <m:rad>
                      <m:radPr>
                        <m:degHide m:val="on"/>
                        <m:ctrlPr>
                          <a:rPr lang="fr-FR" sz="1100" b="0" i="1" smtClean="0">
                            <a:latin typeface="Cambria Math" panose="02040503050406030204" pitchFamily="18" charset="0"/>
                          </a:rPr>
                        </m:ctrlPr>
                      </m:radPr>
                      <m:deg/>
                      <m:e>
                        <m:sSup>
                          <m:sSupPr>
                            <m:ctrlPr>
                              <a:rPr lang="fr-FR" sz="1100" b="0" i="1" smtClean="0">
                                <a:latin typeface="Cambria Math" panose="02040503050406030204" pitchFamily="18" charset="0"/>
                              </a:rPr>
                            </m:ctrlPr>
                          </m:sSupPr>
                          <m:e>
                            <m:d>
                              <m:dPr>
                                <m:ctrlPr>
                                  <a:rPr lang="fr-FR" sz="1100" i="1">
                                    <a:latin typeface="Cambria Math" panose="02040503050406030204" pitchFamily="18" charset="0"/>
                                  </a:rPr>
                                </m:ctrlPr>
                              </m:dPr>
                              <m:e>
                                <m:d>
                                  <m:dPr>
                                    <m:ctrlPr>
                                      <a:rPr lang="fr-FR" sz="1100" i="1">
                                        <a:latin typeface="Cambria Math" panose="02040503050406030204" pitchFamily="18" charset="0"/>
                                      </a:rPr>
                                    </m:ctrlPr>
                                  </m:dPr>
                                  <m:e>
                                    <m:r>
                                      <a:rPr lang="fr-FR" sz="1100" i="1">
                                        <a:latin typeface="Cambria Math" panose="02040503050406030204" pitchFamily="18" charset="0"/>
                                      </a:rPr>
                                      <m:t>𝑣</m:t>
                                    </m:r>
                                    <m:r>
                                      <a:rPr lang="fr-FR" sz="1100" i="1">
                                        <a:latin typeface="Cambria Math" panose="02040503050406030204" pitchFamily="18" charset="0"/>
                                      </a:rPr>
                                      <m:t>0×</m:t>
                                    </m:r>
                                    <m:f>
                                      <m:fPr>
                                        <m:ctrlPr>
                                          <a:rPr lang="fr-FR" sz="1100" i="1">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ea typeface="Cambria Math" panose="02040503050406030204" pitchFamily="18" charset="0"/>
                                          </a:rPr>
                                          <m:t>𝑟</m:t>
                                        </m:r>
                                        <m:r>
                                          <a:rPr lang="fr-FR" sz="1100" i="1">
                                            <a:latin typeface="Cambria Math" panose="02040503050406030204" pitchFamily="18" charset="0"/>
                                            <a:ea typeface="Cambria Math" panose="02040503050406030204" pitchFamily="18" charset="0"/>
                                          </a:rPr>
                                          <m:t>0</m:t>
                                        </m:r>
                                      </m:num>
                                      <m:den>
                                        <m:sSub>
                                          <m:sSubPr>
                                            <m:ctrlPr>
                                              <a:rPr lang="fr-FR" sz="1100" i="1">
                                                <a:latin typeface="Cambria Math" panose="02040503050406030204" pitchFamily="18" charset="0"/>
                                                <a:ea typeface="Cambria Math" panose="02040503050406030204" pitchFamily="18" charset="0"/>
                                              </a:rPr>
                                            </m:ctrlPr>
                                          </m:sSubPr>
                                          <m:e>
                                            <m:r>
                                              <a:rPr lang="fr-FR" sz="1100" i="1">
                                                <a:latin typeface="Cambria Math" panose="02040503050406030204" pitchFamily="18" charset="0"/>
                                                <a:ea typeface="Cambria Math" panose="02040503050406030204" pitchFamily="18" charset="0"/>
                                              </a:rPr>
                                              <m:t>𝑟</m:t>
                                            </m:r>
                                          </m:e>
                                          <m:sub>
                                            <m:r>
                                              <a:rPr lang="fr-FR" sz="1100" i="1">
                                                <a:latin typeface="Cambria Math" panose="02040503050406030204" pitchFamily="18" charset="0"/>
                                                <a:ea typeface="Cambria Math" panose="02040503050406030204" pitchFamily="18" charset="0"/>
                                              </a:rPr>
                                              <m:t>𝑎𝑝𝑜</m:t>
                                            </m:r>
                                          </m:sub>
                                        </m:sSub>
                                      </m:den>
                                    </m:f>
                                  </m:e>
                                </m:d>
                                <m:r>
                                  <a:rPr lang="fr-FR" sz="1100" i="1">
                                    <a:latin typeface="Cambria Math" panose="02040503050406030204" pitchFamily="18" charset="0"/>
                                    <a:ea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𝐺𝑀</m:t>
                                            </m:r>
                                          </m:e>
                                          <m:sub>
                                            <m:r>
                                              <a:rPr lang="fr-FR" sz="1100" b="0" i="1" smtClean="0">
                                                <a:latin typeface="Cambria Math" panose="02040503050406030204" pitchFamily="18" charset="0"/>
                                              </a:rPr>
                                              <m:t>𝑇</m:t>
                                            </m:r>
                                          </m:sub>
                                        </m:sSub>
                                      </m:num>
                                      <m:den>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𝑝𝑙𝑎𝑛</m:t>
                                            </m:r>
                                            <m:r>
                                              <a:rPr lang="fr-FR" sz="1100" i="1">
                                                <a:latin typeface="Cambria Math" panose="02040503050406030204" pitchFamily="18" charset="0"/>
                                              </a:rPr>
                                              <m:t>è</m:t>
                                            </m:r>
                                            <m:r>
                                              <a:rPr lang="fr-FR" sz="1100" i="1">
                                                <a:latin typeface="Cambria Math" panose="02040503050406030204" pitchFamily="18" charset="0"/>
                                              </a:rPr>
                                              <m:t>𝑡𝑒</m:t>
                                            </m:r>
                                          </m:sub>
                                        </m:sSub>
                                      </m:den>
                                    </m:f>
                                  </m:e>
                                </m:rad>
                              </m:e>
                            </m:d>
                          </m:e>
                          <m:sup>
                            <m:r>
                              <a:rPr lang="fr-FR" sz="1100" b="0" i="1" smtClean="0">
                                <a:latin typeface="Cambria Math" panose="02040503050406030204" pitchFamily="18" charset="0"/>
                              </a:rPr>
                              <m:t>2</m:t>
                            </m:r>
                          </m:sup>
                        </m:sSup>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2</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𝐺𝑀</m:t>
                                </m:r>
                              </m:e>
                              <m:sub>
                                <m:r>
                                  <a:rPr lang="fr-FR" sz="1100" b="0" i="1" smtClean="0">
                                    <a:latin typeface="Cambria Math" panose="02040503050406030204" pitchFamily="18" charset="0"/>
                                  </a:rPr>
                                  <m:t>𝐿</m:t>
                                </m:r>
                              </m:sub>
                            </m:sSub>
                          </m:num>
                          <m:den>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𝑟</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den>
                        </m:f>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2</m:t>
                                </m:r>
                                <m:r>
                                  <a:rPr lang="fr-FR" sz="1100" b="0" i="1" smtClean="0">
                                    <a:latin typeface="Cambria Math" panose="02040503050406030204" pitchFamily="18" charset="0"/>
                                  </a:rPr>
                                  <m:t>𝐺𝑀</m:t>
                                </m:r>
                              </m:e>
                              <m:sub>
                                <m:r>
                                  <a:rPr lang="fr-FR" sz="1100" b="0" i="1" smtClean="0">
                                    <a:latin typeface="Cambria Math" panose="02040503050406030204" pitchFamily="18" charset="0"/>
                                  </a:rPr>
                                  <m:t>𝐿</m:t>
                                </m:r>
                              </m:sub>
                            </m:sSub>
                          </m:num>
                          <m:den>
                            <m:r>
                              <a:rPr lang="fr-FR" sz="1100" b="0" i="1" smtClean="0">
                                <a:latin typeface="Cambria Math" panose="02040503050406030204" pitchFamily="18" charset="0"/>
                              </a:rPr>
                              <m:t>𝑟𝑆𝑂𝐼</m:t>
                            </m:r>
                          </m:den>
                        </m:f>
                      </m:e>
                    </m:rad>
                  </m:oMath>
                </a14:m>
                <a:endParaRPr lang="fr-FR" sz="1100" dirty="0"/>
              </a:p>
            </p:txBody>
          </p:sp>
        </mc:Choice>
        <mc:Fallback xmlns="">
          <p:sp>
            <p:nvSpPr>
              <p:cNvPr id="3" name="Espace réservé du contenu 2">
                <a:extLst>
                  <a:ext uri="{FF2B5EF4-FFF2-40B4-BE49-F238E27FC236}">
                    <a16:creationId xmlns:a16="http://schemas.microsoft.com/office/drawing/2014/main" id="{B75B36A2-2D20-4089-B1ED-98798FA4CEE1}"/>
                  </a:ext>
                </a:extLst>
              </p:cNvPr>
              <p:cNvSpPr>
                <a:spLocks noGrp="1" noRot="1" noChangeAspect="1" noMove="1" noResize="1" noEditPoints="1" noAdjustHandles="1" noChangeArrowheads="1" noChangeShapeType="1" noTextEdit="1"/>
              </p:cNvSpPr>
              <p:nvPr>
                <p:ph idx="1"/>
              </p:nvPr>
            </p:nvSpPr>
            <p:spPr>
              <a:xfrm>
                <a:off x="1097280" y="2108201"/>
                <a:ext cx="10058400" cy="1151466"/>
              </a:xfrm>
              <a:blipFill>
                <a:blip r:embed="rId4"/>
                <a:stretch>
                  <a:fillRect t="-1587" r="-424"/>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38AD3373-552F-4A91-B41B-DEE2D591DF4D}"/>
              </a:ext>
            </a:extLst>
          </p:cNvPr>
          <p:cNvSpPr txBox="1"/>
          <p:nvPr/>
        </p:nvSpPr>
        <p:spPr>
          <a:xfrm>
            <a:off x="3361267" y="4370627"/>
            <a:ext cx="256802" cy="261610"/>
          </a:xfrm>
          <a:prstGeom prst="rect">
            <a:avLst/>
          </a:prstGeom>
          <a:noFill/>
        </p:spPr>
        <p:txBody>
          <a:bodyPr wrap="none" rtlCol="0">
            <a:spAutoFit/>
          </a:bodyPr>
          <a:lstStyle/>
          <a:p>
            <a:r>
              <a:rPr lang="fr-FR" sz="1100" dirty="0">
                <a:solidFill>
                  <a:srgbClr val="FF0000"/>
                </a:solidFill>
              </a:rPr>
              <a:t>1</a:t>
            </a:r>
          </a:p>
        </p:txBody>
      </p:sp>
      <p:cxnSp>
        <p:nvCxnSpPr>
          <p:cNvPr id="12" name="Connecteur droit avec flèche 11">
            <a:extLst>
              <a:ext uri="{FF2B5EF4-FFF2-40B4-BE49-F238E27FC236}">
                <a16:creationId xmlns:a16="http://schemas.microsoft.com/office/drawing/2014/main" id="{A3D6D94B-CCBC-4C59-86EA-3121B739DF30}"/>
              </a:ext>
            </a:extLst>
          </p:cNvPr>
          <p:cNvCxnSpPr/>
          <p:nvPr/>
        </p:nvCxnSpPr>
        <p:spPr>
          <a:xfrm flipV="1">
            <a:off x="3263673" y="3991708"/>
            <a:ext cx="193431" cy="378919"/>
          </a:xfrm>
          <a:prstGeom prst="straightConnector1">
            <a:avLst/>
          </a:prstGeom>
          <a:ln>
            <a:solidFill>
              <a:srgbClr val="00B0F0"/>
            </a:solidFill>
            <a:tailEnd type="triangle"/>
          </a:ln>
        </p:spPr>
        <p:style>
          <a:lnRef idx="2">
            <a:schemeClr val="accent3"/>
          </a:lnRef>
          <a:fillRef idx="0">
            <a:schemeClr val="accent3"/>
          </a:fillRef>
          <a:effectRef idx="1">
            <a:schemeClr val="accent3"/>
          </a:effectRef>
          <a:fontRef idx="minor">
            <a:schemeClr val="tx1"/>
          </a:fontRef>
        </p:style>
      </p:cxnSp>
      <p:sp>
        <p:nvSpPr>
          <p:cNvPr id="13" name="ZoneTexte 12">
            <a:extLst>
              <a:ext uri="{FF2B5EF4-FFF2-40B4-BE49-F238E27FC236}">
                <a16:creationId xmlns:a16="http://schemas.microsoft.com/office/drawing/2014/main" id="{D58D5A1A-2B9D-4E42-B2FD-D2DB90600612}"/>
              </a:ext>
            </a:extLst>
          </p:cNvPr>
          <p:cNvSpPr txBox="1"/>
          <p:nvPr/>
        </p:nvSpPr>
        <p:spPr>
          <a:xfrm>
            <a:off x="3298579" y="4001295"/>
            <a:ext cx="478016" cy="369332"/>
          </a:xfrm>
          <a:prstGeom prst="rect">
            <a:avLst/>
          </a:prstGeom>
          <a:noFill/>
        </p:spPr>
        <p:txBody>
          <a:bodyPr wrap="none" rtlCol="0">
            <a:spAutoFit/>
          </a:bodyPr>
          <a:lstStyle/>
          <a:p>
            <a:r>
              <a:rPr lang="fr-FR" dirty="0">
                <a:solidFill>
                  <a:srgbClr val="00B0F0"/>
                </a:solidFill>
              </a:rPr>
              <a:t>v0</a:t>
            </a:r>
            <a:r>
              <a:rPr lang="fr-FR" sz="1100" dirty="0">
                <a:solidFill>
                  <a:srgbClr val="00B0F0"/>
                </a:solidFill>
              </a:rPr>
              <a:t>1</a:t>
            </a:r>
          </a:p>
        </p:txBody>
      </p:sp>
      <mc:AlternateContent xmlns:mc="http://schemas.openxmlformats.org/markup-compatibility/2006" xmlns:p14="http://schemas.microsoft.com/office/powerpoint/2010/main">
        <mc:Choice Requires="p14">
          <p:contentPart p14:bwMode="auto" r:id="rId5">
            <p14:nvContentPartPr>
              <p14:cNvPr id="16" name="Encre 15">
                <a:extLst>
                  <a:ext uri="{FF2B5EF4-FFF2-40B4-BE49-F238E27FC236}">
                    <a16:creationId xmlns:a16="http://schemas.microsoft.com/office/drawing/2014/main" id="{EBCBE8B2-8877-404F-A5DE-BF49956A0AE5}"/>
                  </a:ext>
                </a:extLst>
              </p14:cNvPr>
              <p14:cNvContentPartPr/>
              <p14:nvPr/>
            </p14:nvContentPartPr>
            <p14:xfrm>
              <a:off x="3270448" y="4334538"/>
              <a:ext cx="19080" cy="7200"/>
            </p14:xfrm>
          </p:contentPart>
        </mc:Choice>
        <mc:Fallback xmlns="">
          <p:pic>
            <p:nvPicPr>
              <p:cNvPr id="16" name="Encre 15">
                <a:extLst>
                  <a:ext uri="{FF2B5EF4-FFF2-40B4-BE49-F238E27FC236}">
                    <a16:creationId xmlns:a16="http://schemas.microsoft.com/office/drawing/2014/main" id="{EBCBE8B2-8877-404F-A5DE-BF49956A0AE5}"/>
                  </a:ext>
                </a:extLst>
              </p:cNvPr>
              <p:cNvPicPr/>
              <p:nvPr/>
            </p:nvPicPr>
            <p:blipFill>
              <a:blip r:embed="rId6"/>
              <a:stretch>
                <a:fillRect/>
              </a:stretch>
            </p:blipFill>
            <p:spPr>
              <a:xfrm>
                <a:off x="3261808" y="4325898"/>
                <a:ext cx="367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id="{41E90286-EA9F-4157-AE20-321029C01BCD}"/>
                  </a:ext>
                </a:extLst>
              </p14:cNvPr>
              <p14:cNvContentPartPr/>
              <p14:nvPr/>
            </p14:nvContentPartPr>
            <p14:xfrm>
              <a:off x="3266848" y="4323378"/>
              <a:ext cx="12600" cy="24120"/>
            </p14:xfrm>
          </p:contentPart>
        </mc:Choice>
        <mc:Fallback xmlns="">
          <p:pic>
            <p:nvPicPr>
              <p:cNvPr id="17" name="Encre 16">
                <a:extLst>
                  <a:ext uri="{FF2B5EF4-FFF2-40B4-BE49-F238E27FC236}">
                    <a16:creationId xmlns:a16="http://schemas.microsoft.com/office/drawing/2014/main" id="{41E90286-EA9F-4157-AE20-321029C01BCD}"/>
                  </a:ext>
                </a:extLst>
              </p:cNvPr>
              <p:cNvPicPr/>
              <p:nvPr/>
            </p:nvPicPr>
            <p:blipFill>
              <a:blip r:embed="rId8"/>
              <a:stretch>
                <a:fillRect/>
              </a:stretch>
            </p:blipFill>
            <p:spPr>
              <a:xfrm>
                <a:off x="3258208" y="4314378"/>
                <a:ext cx="30240" cy="41760"/>
              </a:xfrm>
              <a:prstGeom prst="rect">
                <a:avLst/>
              </a:prstGeom>
            </p:spPr>
          </p:pic>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08D1D706-FB29-4F86-811D-64C7F2848387}"/>
                  </a:ext>
                </a:extLst>
              </p:cNvPr>
              <p:cNvSpPr txBox="1"/>
              <p:nvPr/>
            </p:nvSpPr>
            <p:spPr>
              <a:xfrm>
                <a:off x="670345" y="4434593"/>
                <a:ext cx="2342120" cy="1980414"/>
              </a:xfrm>
              <a:prstGeom prst="rect">
                <a:avLst/>
              </a:prstGeom>
              <a:noFill/>
            </p:spPr>
            <p:txBody>
              <a:bodyPr wrap="square" rtlCol="0">
                <a:spAutoFit/>
              </a:bodyPr>
              <a:lstStyle/>
              <a:p>
                <a:pPr/>
                <a:r>
                  <a:rPr lang="fr-FR" sz="1100" dirty="0"/>
                  <a:t>Donnés :</a:t>
                </a:r>
                <a:br>
                  <a:rPr lang="fr-FR" sz="1100" dirty="0"/>
                </a:br>
                <a14:m>
                  <m:oMathPara xmlns:m="http://schemas.openxmlformats.org/officeDocument/2006/math">
                    <m:oMathParaPr>
                      <m:jc m:val="centerGroup"/>
                    </m:oMathParaPr>
                    <m:oMath xmlns:m="http://schemas.openxmlformats.org/officeDocument/2006/math">
                      <m:r>
                        <a:rPr lang="fr-FR" sz="1100" b="0" i="1" smtClean="0">
                          <a:latin typeface="Cambria Math" panose="02040503050406030204" pitchFamily="18" charset="0"/>
                        </a:rPr>
                        <m:t>𝑣</m:t>
                      </m:r>
                      <m:r>
                        <a:rPr lang="fr-FR" sz="1100" b="0" i="1" smtClean="0">
                          <a:latin typeface="Cambria Math" panose="02040503050406030204" pitchFamily="18" charset="0"/>
                        </a:rPr>
                        <m:t>0=2956 </m:t>
                      </m:r>
                      <m:r>
                        <a:rPr lang="fr-FR" sz="1100" b="0" i="1" smtClean="0">
                          <a:latin typeface="Cambria Math" panose="02040503050406030204" pitchFamily="18" charset="0"/>
                        </a:rPr>
                        <m:t>𝑚</m:t>
                      </m:r>
                      <m:r>
                        <a:rPr lang="fr-FR" sz="1100" b="0" i="1" smtClean="0">
                          <a:latin typeface="Cambria Math" panose="02040503050406030204" pitchFamily="18" charset="0"/>
                        </a:rPr>
                        <m:t>/</m:t>
                      </m:r>
                      <m:r>
                        <a:rPr lang="fr-FR" sz="1100" b="0" i="1" smtClean="0">
                          <a:latin typeface="Cambria Math" panose="02040503050406030204" pitchFamily="18" charset="0"/>
                        </a:rPr>
                        <m:t>𝑠</m:t>
                      </m:r>
                    </m:oMath>
                    <m:oMath xmlns:m="http://schemas.openxmlformats.org/officeDocument/2006/math">
                      <m:r>
                        <a:rPr lang="fr-FR" sz="1100" b="0" i="1" smtClean="0">
                          <a:latin typeface="Cambria Math" panose="02040503050406030204" pitchFamily="18" charset="0"/>
                        </a:rPr>
                        <m:t>𝑟</m:t>
                      </m:r>
                      <m:r>
                        <a:rPr lang="fr-FR" sz="1100" b="0" i="1" smtClean="0">
                          <a:latin typeface="Cambria Math" panose="02040503050406030204" pitchFamily="18" charset="0"/>
                        </a:rPr>
                        <m:t>0=791 000 </m:t>
                      </m:r>
                      <m:r>
                        <a:rPr lang="fr-FR" sz="1100" b="0" i="1" smtClean="0">
                          <a:latin typeface="Cambria Math" panose="02040503050406030204" pitchFamily="18" charset="0"/>
                        </a:rPr>
                        <m:t>𝑚</m:t>
                      </m:r>
                    </m:oMath>
                    <m:oMath xmlns:m="http://schemas.openxmlformats.org/officeDocument/2006/math">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𝑟</m:t>
                          </m:r>
                        </m:e>
                        <m:sub>
                          <m:r>
                            <a:rPr lang="fr-FR" sz="1100" b="0" i="1" smtClean="0">
                              <a:latin typeface="Cambria Math" panose="02040503050406030204" pitchFamily="18" charset="0"/>
                            </a:rPr>
                            <m:t>𝑎𝑝𝑜</m:t>
                          </m:r>
                        </m:sub>
                      </m:sSub>
                      <m:r>
                        <a:rPr lang="fr-FR" sz="1100" b="0" i="1" smtClean="0">
                          <a:latin typeface="Cambria Math" panose="02040503050406030204" pitchFamily="18" charset="0"/>
                        </a:rPr>
                        <m:t>=36 194 051 </m:t>
                      </m:r>
                      <m:r>
                        <a:rPr lang="fr-FR" sz="1100" b="0" i="1" smtClean="0">
                          <a:latin typeface="Cambria Math" panose="02040503050406030204" pitchFamily="18" charset="0"/>
                        </a:rPr>
                        <m:t>𝑚</m:t>
                      </m:r>
                    </m:oMath>
                    <m:oMath xmlns:m="http://schemas.openxmlformats.org/officeDocument/2006/math">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𝐺𝑀</m:t>
                          </m:r>
                        </m:e>
                        <m:sub>
                          <m:r>
                            <a:rPr lang="fr-FR" sz="1100" b="0" i="1" smtClean="0">
                              <a:latin typeface="Cambria Math" panose="02040503050406030204" pitchFamily="18" charset="0"/>
                            </a:rPr>
                            <m:t>𝑇</m:t>
                          </m:r>
                        </m:sub>
                      </m:sSub>
                      <m:r>
                        <a:rPr lang="fr-FR" sz="1100" b="0" i="1" smtClean="0">
                          <a:latin typeface="Cambria Math" panose="02040503050406030204" pitchFamily="18" charset="0"/>
                        </a:rPr>
                        <m:t>=3,532</m:t>
                      </m:r>
                      <m:r>
                        <a:rPr lang="fr-FR" sz="1100" b="0" i="1" smtClean="0">
                          <a:latin typeface="Cambria Math" panose="02040503050406030204" pitchFamily="18" charset="0"/>
                          <a:ea typeface="Cambria Math" panose="02040503050406030204" pitchFamily="18" charset="0"/>
                        </a:rPr>
                        <m:t>×</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12</m:t>
                          </m:r>
                        </m:sup>
                      </m:sSup>
                    </m:oMath>
                    <m:oMath xmlns:m="http://schemas.openxmlformats.org/officeDocument/2006/math">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𝑟</m:t>
                          </m:r>
                        </m:e>
                        <m:sub>
                          <m:r>
                            <a:rPr lang="fr-FR" sz="1100" b="0" i="1" smtClean="0">
                              <a:latin typeface="Cambria Math" panose="02040503050406030204" pitchFamily="18" charset="0"/>
                              <a:ea typeface="Cambria Math" panose="02040503050406030204" pitchFamily="18" charset="0"/>
                            </a:rPr>
                            <m:t>𝑝𝑙𝑎𝑛</m:t>
                          </m:r>
                          <m:r>
                            <a:rPr lang="fr-FR" sz="1100" b="0" i="1" smtClean="0">
                              <a:latin typeface="Cambria Math" panose="02040503050406030204" pitchFamily="18" charset="0"/>
                              <a:ea typeface="Cambria Math" panose="02040503050406030204" pitchFamily="18" charset="0"/>
                            </a:rPr>
                            <m:t>è</m:t>
                          </m:r>
                          <m:r>
                            <a:rPr lang="fr-FR" sz="1100" b="0" i="1" smtClean="0">
                              <a:latin typeface="Cambria Math" panose="02040503050406030204" pitchFamily="18" charset="0"/>
                              <a:ea typeface="Cambria Math" panose="02040503050406030204" pitchFamily="18" charset="0"/>
                            </a:rPr>
                            <m:t>𝑡𝑒</m:t>
                          </m:r>
                        </m:sub>
                      </m:sSub>
                      <m:r>
                        <a:rPr lang="fr-FR" sz="1100" b="0" i="1" smtClean="0">
                          <a:latin typeface="Cambria Math" panose="02040503050406030204" pitchFamily="18" charset="0"/>
                          <a:ea typeface="Cambria Math" panose="02040503050406030204" pitchFamily="18" charset="0"/>
                        </a:rPr>
                        <m:t>=36 194 051 </m:t>
                      </m:r>
                      <m:r>
                        <a:rPr lang="fr-FR" sz="1100" b="0" i="1" smtClean="0">
                          <a:latin typeface="Cambria Math" panose="02040503050406030204" pitchFamily="18" charset="0"/>
                          <a:ea typeface="Cambria Math" panose="02040503050406030204" pitchFamily="18" charset="0"/>
                        </a:rPr>
                        <m:t>𝑚</m:t>
                      </m:r>
                    </m:oMath>
                    <m:oMath xmlns:m="http://schemas.openxmlformats.org/officeDocument/2006/math">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𝐺𝑀</m:t>
                          </m:r>
                        </m:e>
                        <m:sub>
                          <m:r>
                            <a:rPr lang="fr-FR" sz="1100" b="0" i="1" smtClean="0">
                              <a:latin typeface="Cambria Math" panose="02040503050406030204" pitchFamily="18" charset="0"/>
                              <a:ea typeface="Cambria Math" panose="02040503050406030204" pitchFamily="18" charset="0"/>
                            </a:rPr>
                            <m:t>𝐿</m:t>
                          </m:r>
                        </m:sub>
                      </m:sSub>
                      <m:r>
                        <a:rPr lang="fr-FR" sz="1100" b="0" i="1" smtClean="0">
                          <a:latin typeface="Cambria Math" panose="02040503050406030204" pitchFamily="18" charset="0"/>
                          <a:ea typeface="Cambria Math" panose="02040503050406030204" pitchFamily="18" charset="0"/>
                        </a:rPr>
                        <m:t>=4,357×</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oMath>
                    <m:oMath xmlns:m="http://schemas.openxmlformats.org/officeDocument/2006/math">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𝑟</m:t>
                          </m:r>
                          <m:r>
                            <a:rPr lang="fr-FR" sz="1100" b="0" i="1" smtClean="0">
                              <a:latin typeface="Cambria Math" panose="02040503050406030204" pitchFamily="18" charset="0"/>
                              <a:ea typeface="Cambria Math" panose="02040503050406030204" pitchFamily="18" charset="0"/>
                            </a:rPr>
                            <m:t>0</m:t>
                          </m:r>
                        </m:e>
                        <m:sub>
                          <m:r>
                            <a:rPr lang="fr-FR" sz="1100" b="0" i="1" smtClean="0">
                              <a:latin typeface="Cambria Math" panose="02040503050406030204" pitchFamily="18" charset="0"/>
                              <a:ea typeface="Cambria Math" panose="02040503050406030204" pitchFamily="18" charset="0"/>
                            </a:rPr>
                            <m:t>1</m:t>
                          </m:r>
                        </m:sub>
                      </m:sSub>
                      <m:r>
                        <a:rPr lang="fr-FR" sz="1100" b="0" i="1" smtClean="0">
                          <a:latin typeface="Cambria Math" panose="02040503050406030204" pitchFamily="18" charset="0"/>
                          <a:ea typeface="Cambria Math" panose="02040503050406030204" pitchFamily="18" charset="0"/>
                        </a:rPr>
                        <m:t>=275 000</m:t>
                      </m:r>
                    </m:oMath>
                    <m:oMath xmlns:m="http://schemas.openxmlformats.org/officeDocument/2006/math">
                      <m:r>
                        <a:rPr lang="fr-FR" sz="1100" b="0" i="1" smtClean="0">
                          <a:latin typeface="Cambria Math" panose="02040503050406030204" pitchFamily="18" charset="0"/>
                          <a:ea typeface="Cambria Math" panose="02040503050406030204" pitchFamily="18" charset="0"/>
                        </a:rPr>
                        <m:t>𝑟𝑆𝑂𝐼</m:t>
                      </m:r>
                      <m:r>
                        <a:rPr lang="fr-FR" sz="1100" b="0" i="1" smtClean="0">
                          <a:latin typeface="Cambria Math" panose="02040503050406030204" pitchFamily="18" charset="0"/>
                          <a:ea typeface="Cambria Math" panose="02040503050406030204" pitchFamily="18" charset="0"/>
                        </a:rPr>
                        <m:t>=6 239 000</m:t>
                      </m:r>
                    </m:oMath>
                  </m:oMathPara>
                </a14:m>
                <a:br>
                  <a:rPr lang="fr-FR" sz="1100" dirty="0"/>
                </a:br>
                <a14:m>
                  <m:oMath xmlns:m="http://schemas.openxmlformats.org/officeDocument/2006/math">
                    <m:r>
                      <a:rPr lang="fr-FR" sz="1100" b="0" i="1" smtClean="0">
                        <a:latin typeface="Cambria Math" panose="02040503050406030204" pitchFamily="18" charset="0"/>
                      </a:rPr>
                      <m:t>𝑟𝑆𝑂𝐼</m:t>
                    </m:r>
                  </m:oMath>
                </a14:m>
                <a:r>
                  <a:rPr lang="fr-FR" sz="1100" dirty="0"/>
                  <a:t> est le rayon du champ gravitationnel de la Lune</a:t>
                </a:r>
              </a:p>
            </p:txBody>
          </p:sp>
        </mc:Choice>
        <mc:Fallback xmlns="">
          <p:sp>
            <p:nvSpPr>
              <p:cNvPr id="18" name="ZoneTexte 17">
                <a:extLst>
                  <a:ext uri="{FF2B5EF4-FFF2-40B4-BE49-F238E27FC236}">
                    <a16:creationId xmlns:a16="http://schemas.microsoft.com/office/drawing/2014/main" id="{08D1D706-FB29-4F86-811D-64C7F2848387}"/>
                  </a:ext>
                </a:extLst>
              </p:cNvPr>
              <p:cNvSpPr txBox="1">
                <a:spLocks noRot="1" noChangeAspect="1" noMove="1" noResize="1" noEditPoints="1" noAdjustHandles="1" noChangeArrowheads="1" noChangeShapeType="1" noTextEdit="1"/>
              </p:cNvSpPr>
              <p:nvPr/>
            </p:nvSpPr>
            <p:spPr>
              <a:xfrm>
                <a:off x="670345" y="4434593"/>
                <a:ext cx="2342120" cy="1980414"/>
              </a:xfrm>
              <a:prstGeom prst="rect">
                <a:avLst/>
              </a:prstGeom>
              <a:blipFill>
                <a:blip r:embed="rId9"/>
                <a:stretch>
                  <a:fillRect t="-308" b="-123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D10EB599-ACCB-43A9-990E-3E55363F9EF6}"/>
                  </a:ext>
                </a:extLst>
              </p:cNvPr>
              <p:cNvSpPr txBox="1"/>
              <p:nvPr/>
            </p:nvSpPr>
            <p:spPr>
              <a:xfrm>
                <a:off x="3811501" y="3259667"/>
                <a:ext cx="5841086" cy="9201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r>
                        <a:rPr lang="fr-FR" sz="1100" b="0" i="1" smtClean="0">
                          <a:latin typeface="Cambria Math" panose="02040503050406030204" pitchFamily="18" charset="0"/>
                        </a:rPr>
                        <m:t>=</m:t>
                      </m:r>
                      <m:rad>
                        <m:radPr>
                          <m:degHide m:val="on"/>
                          <m:ctrlPr>
                            <a:rPr lang="fr-FR" sz="1100" b="0" i="1" smtClean="0">
                              <a:latin typeface="Cambria Math" panose="02040503050406030204" pitchFamily="18" charset="0"/>
                            </a:rPr>
                          </m:ctrlPr>
                        </m:radPr>
                        <m:deg/>
                        <m:e>
                          <m:sSup>
                            <m:sSupPr>
                              <m:ctrlPr>
                                <a:rPr lang="fr-FR" sz="1100" b="0" i="1" smtClean="0">
                                  <a:latin typeface="Cambria Math" panose="02040503050406030204" pitchFamily="18" charset="0"/>
                                </a:rPr>
                              </m:ctrlPr>
                            </m:sSupPr>
                            <m:e>
                              <m:d>
                                <m:dPr>
                                  <m:ctrlPr>
                                    <a:rPr lang="fr-FR" sz="1100" i="1">
                                      <a:latin typeface="Cambria Math" panose="02040503050406030204" pitchFamily="18" charset="0"/>
                                    </a:rPr>
                                  </m:ctrlPr>
                                </m:dPr>
                                <m:e>
                                  <m:d>
                                    <m:dPr>
                                      <m:ctrlPr>
                                        <a:rPr lang="fr-FR" sz="1100" i="1">
                                          <a:latin typeface="Cambria Math" panose="02040503050406030204" pitchFamily="18" charset="0"/>
                                        </a:rPr>
                                      </m:ctrlPr>
                                    </m:dPr>
                                    <m:e>
                                      <m:r>
                                        <a:rPr lang="fr-FR" sz="1100" i="1">
                                          <a:latin typeface="Cambria Math" panose="02040503050406030204" pitchFamily="18" charset="0"/>
                                        </a:rPr>
                                        <m:t>2 956</m:t>
                                      </m:r>
                                      <m:r>
                                        <a:rPr lang="fr-FR" sz="1100" i="1">
                                          <a:latin typeface="Cambria Math" panose="02040503050406030204" pitchFamily="18" charset="0"/>
                                          <a:ea typeface="Cambria Math" panose="02040503050406030204" pitchFamily="18" charset="0"/>
                                        </a:rPr>
                                        <m:t>×</m:t>
                                      </m:r>
                                      <m:f>
                                        <m:fPr>
                                          <m:ctrlPr>
                                            <a:rPr lang="fr-FR" sz="1100" i="1">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ea typeface="Cambria Math" panose="02040503050406030204" pitchFamily="18" charset="0"/>
                                            </a:rPr>
                                            <m:t>791 000</m:t>
                                          </m:r>
                                        </m:num>
                                        <m:den>
                                          <m:r>
                                            <a:rPr lang="fr-FR" sz="1100" i="1">
                                              <a:latin typeface="Cambria Math" panose="02040503050406030204" pitchFamily="18" charset="0"/>
                                              <a:ea typeface="Cambria Math" panose="02040503050406030204" pitchFamily="18" charset="0"/>
                                            </a:rPr>
                                            <m:t>36 194 051</m:t>
                                          </m:r>
                                        </m:den>
                                      </m:f>
                                    </m:e>
                                  </m:d>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3,532</m:t>
                                          </m:r>
                                          <m:r>
                                            <a:rPr lang="fr-FR" sz="1100" i="1">
                                              <a:latin typeface="Cambria Math" panose="02040503050406030204" pitchFamily="18" charset="0"/>
                                              <a:ea typeface="Cambria Math" panose="02040503050406030204" pitchFamily="18" charset="0"/>
                                            </a:rPr>
                                            <m:t>×</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12</m:t>
                                              </m:r>
                                            </m:sup>
                                          </m:sSup>
                                        </m:num>
                                        <m:den>
                                          <m:r>
                                            <a:rPr lang="fr-FR" sz="1100" i="1">
                                              <a:latin typeface="Cambria Math" panose="02040503050406030204" pitchFamily="18" charset="0"/>
                                            </a:rPr>
                                            <m:t>36 194 051</m:t>
                                          </m:r>
                                        </m:den>
                                      </m:f>
                                    </m:e>
                                  </m:rad>
                                </m:e>
                              </m:d>
                            </m:e>
                            <m:sup>
                              <m:r>
                                <a:rPr lang="fr-FR" sz="1100" b="0" i="1" smtClean="0">
                                  <a:latin typeface="Cambria Math" panose="02040503050406030204" pitchFamily="18" charset="0"/>
                                </a:rPr>
                                <m:t>2</m:t>
                              </m:r>
                            </m:sup>
                          </m:sSup>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2</m:t>
                              </m:r>
                              <m:r>
                                <a:rPr lang="fr-FR" sz="1100" b="0" i="1" smtClean="0">
                                  <a:latin typeface="Cambria Math" panose="02040503050406030204" pitchFamily="18" charset="0"/>
                                  <a:ea typeface="Cambria Math" panose="02040503050406030204" pitchFamily="18" charset="0"/>
                                </a:rPr>
                                <m:t>×4,357×</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num>
                            <m:den>
                              <m:r>
                                <a:rPr lang="fr-FR" sz="1100" b="0" i="1" smtClean="0">
                                  <a:latin typeface="Cambria Math" panose="02040503050406030204" pitchFamily="18" charset="0"/>
                                </a:rPr>
                                <m:t>275 000</m:t>
                              </m:r>
                            </m:den>
                          </m:f>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2</m:t>
                              </m:r>
                              <m:r>
                                <a:rPr lang="fr-FR" sz="1100" b="0" i="1" smtClean="0">
                                  <a:latin typeface="Cambria Math" panose="02040503050406030204" pitchFamily="18" charset="0"/>
                                  <a:ea typeface="Cambria Math" panose="02040503050406030204" pitchFamily="18" charset="0"/>
                                </a:rPr>
                                <m:t>×4,357×</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num>
                            <m:den>
                              <m:r>
                                <a:rPr lang="fr-FR" sz="1100" b="0" i="1" smtClean="0">
                                  <a:latin typeface="Cambria Math" panose="02040503050406030204" pitchFamily="18" charset="0"/>
                                </a:rPr>
                                <m:t>6 239 000</m:t>
                              </m:r>
                            </m:den>
                          </m:f>
                        </m:e>
                      </m:rad>
                    </m:oMath>
                    <m:oMath xmlns:m="http://schemas.openxmlformats.org/officeDocument/2006/math">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r>
                            <a:rPr lang="fr-FR" sz="1100" b="0" i="1" smtClean="0">
                              <a:latin typeface="Cambria Math" panose="02040503050406030204" pitchFamily="18" charset="0"/>
                            </a:rPr>
                            <m:t>0</m:t>
                          </m:r>
                        </m:e>
                        <m:sub>
                          <m:r>
                            <a:rPr lang="fr-FR" sz="1100" b="0" i="1" smtClean="0">
                              <a:latin typeface="Cambria Math" panose="02040503050406030204" pitchFamily="18" charset="0"/>
                            </a:rPr>
                            <m:t>1</m:t>
                          </m:r>
                        </m:sub>
                      </m:sSub>
                      <m:r>
                        <a:rPr lang="fr-FR" sz="1100" b="0" i="1" smtClean="0">
                          <a:latin typeface="Cambria Math" panose="02040503050406030204" pitchFamily="18" charset="0"/>
                        </a:rPr>
                        <m:t>=603 </m:t>
                      </m:r>
                      <m:r>
                        <a:rPr lang="fr-FR" sz="1100" b="0" i="1" smtClean="0">
                          <a:latin typeface="Cambria Math" panose="02040503050406030204" pitchFamily="18" charset="0"/>
                        </a:rPr>
                        <m:t>𝑚</m:t>
                      </m:r>
                      <m:r>
                        <a:rPr lang="fr-FR" sz="1100" b="0" i="1" smtClean="0">
                          <a:latin typeface="Cambria Math" panose="02040503050406030204" pitchFamily="18" charset="0"/>
                        </a:rPr>
                        <m:t>/</m:t>
                      </m:r>
                      <m:r>
                        <a:rPr lang="fr-FR" sz="1100" b="0" i="1" smtClean="0">
                          <a:latin typeface="Cambria Math" panose="02040503050406030204" pitchFamily="18" charset="0"/>
                        </a:rPr>
                        <m:t>𝑠</m:t>
                      </m:r>
                    </m:oMath>
                  </m:oMathPara>
                </a14:m>
                <a:br>
                  <a:rPr lang="fr-FR" sz="1100" dirty="0"/>
                </a:br>
                <a:endParaRPr lang="fr-FR" sz="1100" dirty="0"/>
              </a:p>
            </p:txBody>
          </p:sp>
        </mc:Choice>
        <mc:Fallback xmlns="">
          <p:sp>
            <p:nvSpPr>
              <p:cNvPr id="19" name="ZoneTexte 18">
                <a:extLst>
                  <a:ext uri="{FF2B5EF4-FFF2-40B4-BE49-F238E27FC236}">
                    <a16:creationId xmlns:a16="http://schemas.microsoft.com/office/drawing/2014/main" id="{D10EB599-ACCB-43A9-990E-3E55363F9EF6}"/>
                  </a:ext>
                </a:extLst>
              </p:cNvPr>
              <p:cNvSpPr txBox="1">
                <a:spLocks noRot="1" noChangeAspect="1" noMove="1" noResize="1" noEditPoints="1" noAdjustHandles="1" noChangeArrowheads="1" noChangeShapeType="1" noTextEdit="1"/>
              </p:cNvSpPr>
              <p:nvPr/>
            </p:nvSpPr>
            <p:spPr>
              <a:xfrm>
                <a:off x="3811501" y="3259667"/>
                <a:ext cx="5841086" cy="920188"/>
              </a:xfrm>
              <a:prstGeom prst="rect">
                <a:avLst/>
              </a:prstGeom>
              <a:blipFill>
                <a:blip r:embed="rId10"/>
                <a:stretch>
                  <a:fillRect b="-66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34F6CC23-A7ED-4F87-BD75-0CF83B0C835D}"/>
                  </a:ext>
                </a:extLst>
              </p:cNvPr>
              <p:cNvSpPr txBox="1"/>
              <p:nvPr/>
            </p:nvSpPr>
            <p:spPr>
              <a:xfrm>
                <a:off x="5705823" y="4179855"/>
                <a:ext cx="2989921" cy="985654"/>
              </a:xfrm>
              <a:prstGeom prst="rect">
                <a:avLst/>
              </a:prstGeom>
              <a:noFill/>
            </p:spPr>
            <p:txBody>
              <a:bodyPr wrap="none" rtlCol="0">
                <a:spAutoFit/>
              </a:bodyPr>
              <a:lstStyle/>
              <a:p>
                <a:pPr/>
                <a:r>
                  <a:rPr lang="fr-FR" sz="1100" dirty="0"/>
                  <a:t>Calculons maintenant le </a:t>
                </a:r>
                <a:r>
                  <a:rPr lang="el-GR" sz="1100" dirty="0"/>
                  <a:t>Δ</a:t>
                </a:r>
                <a:r>
                  <a:rPr lang="fr-FR" sz="1100" dirty="0"/>
                  <a:t>v de notre manœuvre :</a:t>
                </a:r>
                <a:br>
                  <a:rPr lang="fr-FR" sz="1100" dirty="0"/>
                </a:br>
                <a14:m>
                  <m:oMathPara xmlns:m="http://schemas.openxmlformats.org/officeDocument/2006/math">
                    <m:oMathParaPr>
                      <m:jc m:val="centerGroup"/>
                    </m:oMathParaPr>
                    <m:oMath xmlns:m="http://schemas.openxmlformats.org/officeDocument/2006/math">
                      <m:r>
                        <m:rPr>
                          <m:sty m:val="p"/>
                        </m:rPr>
                        <a:rPr lang="el-GR" sz="1100" b="0" i="1" smtClean="0">
                          <a:latin typeface="Cambria Math" panose="02040503050406030204" pitchFamily="18" charset="0"/>
                        </a:rPr>
                        <m:t>Δ</m:t>
                      </m:r>
                      <m:r>
                        <a:rPr lang="fr-FR" sz="1100" b="0" i="1" smtClean="0">
                          <a:latin typeface="Cambria Math" panose="02040503050406030204" pitchFamily="18" charset="0"/>
                        </a:rPr>
                        <m:t>𝑣</m:t>
                      </m:r>
                      <m:r>
                        <a:rPr lang="fr-FR" sz="1100" b="0" i="1" smtClean="0">
                          <a:latin typeface="Cambria Math" panose="02040503050406030204" pitchFamily="18" charset="0"/>
                        </a:rPr>
                        <m:t>=603−</m:t>
                      </m:r>
                      <m:rad>
                        <m:radPr>
                          <m:degHide m:val="on"/>
                          <m:ctrlPr>
                            <a:rPr lang="fr-FR" sz="1100" b="0" i="1" smtClean="0">
                              <a:latin typeface="Cambria Math" panose="02040503050406030204" pitchFamily="18" charset="0"/>
                            </a:rPr>
                          </m:ctrlPr>
                        </m:radPr>
                        <m:deg/>
                        <m:e>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4,357</m:t>
                              </m:r>
                              <m:r>
                                <a:rPr lang="fr-FR" sz="1100" b="0" i="1" smtClean="0">
                                  <a:latin typeface="Cambria Math" panose="02040503050406030204" pitchFamily="18" charset="0"/>
                                  <a:ea typeface="Cambria Math" panose="02040503050406030204" pitchFamily="18" charset="0"/>
                                </a:rPr>
                                <m:t>×</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num>
                            <m:den>
                              <m:r>
                                <a:rPr lang="fr-FR" sz="1100" b="0" i="1" smtClean="0">
                                  <a:latin typeface="Cambria Math" panose="02040503050406030204" pitchFamily="18" charset="0"/>
                                </a:rPr>
                                <m:t>275 000</m:t>
                              </m:r>
                            </m:den>
                          </m:f>
                        </m:e>
                      </m:rad>
                    </m:oMath>
                    <m:oMath xmlns:m="http://schemas.openxmlformats.org/officeDocument/2006/math">
                      <m:borderBox>
                        <m:borderBoxPr>
                          <m:ctrlPr>
                            <a:rPr lang="fr-FR" sz="1100" b="0" i="1" smtClean="0">
                              <a:latin typeface="Cambria Math" panose="02040503050406030204" pitchFamily="18" charset="0"/>
                            </a:rPr>
                          </m:ctrlPr>
                        </m:borderBoxPr>
                        <m:e>
                          <m:r>
                            <m:rPr>
                              <m:sty m:val="p"/>
                            </m:rPr>
                            <a:rPr lang="el-GR" sz="1100" i="1">
                              <a:latin typeface="Cambria Math" panose="02040503050406030204" pitchFamily="18" charset="0"/>
                            </a:rPr>
                            <m:t>Δ</m:t>
                          </m:r>
                          <m:r>
                            <a:rPr lang="fr-FR" sz="1100" i="1">
                              <a:latin typeface="Cambria Math" panose="02040503050406030204" pitchFamily="18" charset="0"/>
                            </a:rPr>
                            <m:t>𝑣</m:t>
                          </m:r>
                          <m:r>
                            <a:rPr lang="fr-FR" sz="1100" i="1">
                              <a:latin typeface="Cambria Math" panose="02040503050406030204" pitchFamily="18" charset="0"/>
                            </a:rPr>
                            <m:t>=205 </m:t>
                          </m:r>
                          <m:r>
                            <a:rPr lang="fr-FR" sz="1100" i="1">
                              <a:latin typeface="Cambria Math" panose="02040503050406030204" pitchFamily="18" charset="0"/>
                            </a:rPr>
                            <m:t>𝑚</m:t>
                          </m:r>
                          <m:r>
                            <a:rPr lang="fr-FR" sz="1100" i="1">
                              <a:latin typeface="Cambria Math" panose="02040503050406030204" pitchFamily="18" charset="0"/>
                            </a:rPr>
                            <m:t>/</m:t>
                          </m:r>
                          <m:r>
                            <a:rPr lang="fr-FR" sz="1100" i="1">
                              <a:latin typeface="Cambria Math" panose="02040503050406030204" pitchFamily="18" charset="0"/>
                            </a:rPr>
                            <m:t>𝑠</m:t>
                          </m:r>
                        </m:e>
                      </m:borderBox>
                    </m:oMath>
                  </m:oMathPara>
                </a14:m>
                <a:endParaRPr lang="fr-FR" sz="1100" dirty="0"/>
              </a:p>
            </p:txBody>
          </p:sp>
        </mc:Choice>
        <mc:Fallback xmlns="">
          <p:sp>
            <p:nvSpPr>
              <p:cNvPr id="20" name="ZoneTexte 19">
                <a:extLst>
                  <a:ext uri="{FF2B5EF4-FFF2-40B4-BE49-F238E27FC236}">
                    <a16:creationId xmlns:a16="http://schemas.microsoft.com/office/drawing/2014/main" id="{34F6CC23-A7ED-4F87-BD75-0CF83B0C835D}"/>
                  </a:ext>
                </a:extLst>
              </p:cNvPr>
              <p:cNvSpPr txBox="1">
                <a:spLocks noRot="1" noChangeAspect="1" noMove="1" noResize="1" noEditPoints="1" noAdjustHandles="1" noChangeArrowheads="1" noChangeShapeType="1" noTextEdit="1"/>
              </p:cNvSpPr>
              <p:nvPr/>
            </p:nvSpPr>
            <p:spPr>
              <a:xfrm>
                <a:off x="5705823" y="4179855"/>
                <a:ext cx="2989921" cy="985654"/>
              </a:xfrm>
              <a:prstGeom prst="rect">
                <a:avLst/>
              </a:prstGeom>
              <a:blipFill>
                <a:blip r:embed="rId11"/>
                <a:stretch>
                  <a:fillRect t="-621"/>
                </a:stretch>
              </a:blipFill>
            </p:spPr>
            <p:txBody>
              <a:bodyPr/>
              <a:lstStyle/>
              <a:p>
                <a:r>
                  <a:rPr lang="fr-FR">
                    <a:noFill/>
                  </a:rPr>
                  <a:t> </a:t>
                </a:r>
              </a:p>
            </p:txBody>
          </p:sp>
        </mc:Fallback>
      </mc:AlternateContent>
      <p:sp>
        <p:nvSpPr>
          <p:cNvPr id="21" name="ZoneTexte 20">
            <a:extLst>
              <a:ext uri="{FF2B5EF4-FFF2-40B4-BE49-F238E27FC236}">
                <a16:creationId xmlns:a16="http://schemas.microsoft.com/office/drawing/2014/main" id="{C532AA8C-B60B-4746-B274-B81C3961F3DE}"/>
              </a:ext>
            </a:extLst>
          </p:cNvPr>
          <p:cNvSpPr txBox="1"/>
          <p:nvPr/>
        </p:nvSpPr>
        <p:spPr>
          <a:xfrm>
            <a:off x="3953834" y="5424800"/>
            <a:ext cx="4345292" cy="369332"/>
          </a:xfrm>
          <a:prstGeom prst="rect">
            <a:avLst/>
          </a:prstGeom>
          <a:noFill/>
        </p:spPr>
        <p:txBody>
          <a:bodyPr wrap="none" rtlCol="0">
            <a:spAutoFit/>
          </a:bodyPr>
          <a:lstStyle/>
          <a:p>
            <a:r>
              <a:rPr lang="fr-FR" dirty="0"/>
              <a:t>Le </a:t>
            </a:r>
            <a:r>
              <a:rPr lang="el-GR" dirty="0"/>
              <a:t>Δ</a:t>
            </a:r>
            <a:r>
              <a:rPr lang="fr-FR" dirty="0"/>
              <a:t>v de notre manœuvre 3 sera de 205 m/s</a:t>
            </a:r>
          </a:p>
        </p:txBody>
      </p:sp>
      <p:sp>
        <p:nvSpPr>
          <p:cNvPr id="4" name="ZoneTexte 3">
            <a:extLst>
              <a:ext uri="{FF2B5EF4-FFF2-40B4-BE49-F238E27FC236}">
                <a16:creationId xmlns:a16="http://schemas.microsoft.com/office/drawing/2014/main" id="{9EE76446-E87E-4C93-941A-26AC22A9F3A6}"/>
              </a:ext>
            </a:extLst>
          </p:cNvPr>
          <p:cNvSpPr txBox="1"/>
          <p:nvPr/>
        </p:nvSpPr>
        <p:spPr>
          <a:xfrm>
            <a:off x="9512553" y="4009028"/>
            <a:ext cx="1643127" cy="1785104"/>
          </a:xfrm>
          <a:prstGeom prst="rect">
            <a:avLst/>
          </a:prstGeom>
          <a:noFill/>
        </p:spPr>
        <p:txBody>
          <a:bodyPr wrap="square" rtlCol="0">
            <a:spAutoFit/>
          </a:bodyPr>
          <a:lstStyle/>
          <a:p>
            <a:r>
              <a:rPr lang="fr-FR" sz="1100" dirty="0"/>
              <a:t>A noter que nous allons en réalité d’abord créer une orbite avec une apoastre de 315km et un périastre de 111km et ensuite circulariser sur une orbite finale de 111k. Mais le résultat de ces deux manœuvres coûtera toujours 205 m/s de </a:t>
            </a:r>
            <a:r>
              <a:rPr lang="el-GR" sz="1100" dirty="0"/>
              <a:t>Δ</a:t>
            </a:r>
            <a:r>
              <a:rPr lang="fr-FR" sz="1100" dirty="0"/>
              <a:t>v</a:t>
            </a:r>
          </a:p>
        </p:txBody>
      </p:sp>
      <p:sp>
        <p:nvSpPr>
          <p:cNvPr id="15" name="ZoneTexte 14">
            <a:extLst>
              <a:ext uri="{FF2B5EF4-FFF2-40B4-BE49-F238E27FC236}">
                <a16:creationId xmlns:a16="http://schemas.microsoft.com/office/drawing/2014/main" id="{3157C28E-504F-4660-AE90-053BCC63595E}"/>
              </a:ext>
            </a:extLst>
          </p:cNvPr>
          <p:cNvSpPr txBox="1"/>
          <p:nvPr/>
        </p:nvSpPr>
        <p:spPr>
          <a:xfrm>
            <a:off x="8213784" y="812459"/>
            <a:ext cx="2941896" cy="923330"/>
          </a:xfrm>
          <a:prstGeom prst="rect">
            <a:avLst/>
          </a:prstGeom>
          <a:noFill/>
        </p:spPr>
        <p:txBody>
          <a:bodyPr wrap="none" rtlCol="0">
            <a:spAutoFit/>
          </a:bodyPr>
          <a:lstStyle/>
          <a:p>
            <a:r>
              <a:rPr lang="fr-FR" dirty="0"/>
              <a:t>II. Le </a:t>
            </a:r>
            <a:r>
              <a:rPr lang="el-GR" dirty="0"/>
              <a:t>Δ</a:t>
            </a:r>
            <a:r>
              <a:rPr lang="fr-FR" dirty="0"/>
              <a:t>v (4/9) </a:t>
            </a:r>
          </a:p>
          <a:p>
            <a:r>
              <a:rPr lang="fr-FR" dirty="0"/>
              <a:t>3. Maths et manœuvres (2/7)</a:t>
            </a:r>
            <a:br>
              <a:rPr lang="fr-FR" dirty="0"/>
            </a:br>
            <a:r>
              <a:rPr lang="fr-FR" dirty="0"/>
              <a:t>b. Mise en orbite lunaire</a:t>
            </a:r>
          </a:p>
        </p:txBody>
      </p:sp>
    </p:spTree>
    <p:extLst>
      <p:ext uri="{BB962C8B-B14F-4D97-AF65-F5344CB8AC3E}">
        <p14:creationId xmlns:p14="http://schemas.microsoft.com/office/powerpoint/2010/main" val="1741587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1AFDCB-CA2D-460C-BE52-43141613E6F6}"/>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sp>
        <p:nvSpPr>
          <p:cNvPr id="3" name="Espace réservé du contenu 2">
            <a:extLst>
              <a:ext uri="{FF2B5EF4-FFF2-40B4-BE49-F238E27FC236}">
                <a16:creationId xmlns:a16="http://schemas.microsoft.com/office/drawing/2014/main" id="{87729D35-ED36-4C63-919B-367FD48C8B1D}"/>
              </a:ext>
            </a:extLst>
          </p:cNvPr>
          <p:cNvSpPr>
            <a:spLocks noGrp="1"/>
          </p:cNvSpPr>
          <p:nvPr>
            <p:ph idx="1"/>
          </p:nvPr>
        </p:nvSpPr>
        <p:spPr>
          <a:xfrm>
            <a:off x="1097280" y="2108202"/>
            <a:ext cx="10058400" cy="617070"/>
          </a:xfrm>
        </p:spPr>
        <p:txBody>
          <a:bodyPr>
            <a:normAutofit/>
          </a:bodyPr>
          <a:lstStyle/>
          <a:p>
            <a:r>
              <a:rPr lang="fr-FR" sz="1100" dirty="0"/>
              <a:t>Voyons maintenant le </a:t>
            </a:r>
            <a:r>
              <a:rPr lang="el-GR" sz="1100" dirty="0"/>
              <a:t>Δ</a:t>
            </a:r>
            <a:r>
              <a:rPr lang="fr-FR" sz="1100" dirty="0"/>
              <a:t>v de nos manœuvres avant notre atterrissage. Nous passons d’une orbite de 111km à une ellipse de 111km à l’apoastre et 50km à la périastre. Puis une fois à cette périastre, nous ralentissons pour une ellipse de 50km d’apoastre à 5km de périastre. Et c’est à cette nouvelle périastre que nous ralentissons encore pour supprimer la totalité de notre vitesse.</a:t>
            </a:r>
          </a:p>
        </p:txBody>
      </p:sp>
      <p:pic>
        <p:nvPicPr>
          <p:cNvPr id="5" name="Image 4">
            <a:extLst>
              <a:ext uri="{FF2B5EF4-FFF2-40B4-BE49-F238E27FC236}">
                <a16:creationId xmlns:a16="http://schemas.microsoft.com/office/drawing/2014/main" id="{01B5C417-8D00-443B-AF73-93193B2C7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725272"/>
            <a:ext cx="3657439" cy="3657439"/>
          </a:xfrm>
          <a:prstGeom prst="rect">
            <a:avLst/>
          </a:prstGeom>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21D1F010-6A4E-40B1-B733-329F8C08BB8B}"/>
                  </a:ext>
                </a:extLst>
              </p:cNvPr>
              <p:cNvSpPr txBox="1"/>
              <p:nvPr/>
            </p:nvSpPr>
            <p:spPr>
              <a:xfrm>
                <a:off x="4315933" y="2725272"/>
                <a:ext cx="6918878" cy="28408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1100" i="1" smtClean="0">
                          <a:latin typeface="Cambria Math" panose="02040503050406030204" pitchFamily="18" charset="0"/>
                        </a:rPr>
                        <m:t>Δ</m:t>
                      </m:r>
                      <m:r>
                        <a:rPr lang="fr-FR" sz="1100" b="0" i="1" smtClean="0">
                          <a:latin typeface="Cambria Math" panose="02040503050406030204" pitchFamily="18" charset="0"/>
                        </a:rPr>
                        <m:t>𝑣</m:t>
                      </m:r>
                      <m:r>
                        <a:rPr lang="fr-FR" sz="1100" b="0" i="1" smtClean="0">
                          <a:latin typeface="Cambria Math" panose="02040503050406030204" pitchFamily="18" charset="0"/>
                        </a:rPr>
                        <m:t>=</m:t>
                      </m:r>
                      <m:d>
                        <m:dPr>
                          <m:ctrlPr>
                            <a:rPr lang="fr-FR" sz="1100" b="0" i="1" smtClean="0">
                              <a:latin typeface="Cambria Math" panose="02040503050406030204" pitchFamily="18" charset="0"/>
                            </a:rPr>
                          </m:ctrlPr>
                        </m:dPr>
                        <m:e>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01</m:t>
                              </m:r>
                            </m:sub>
                          </m:sSub>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02</m:t>
                              </m:r>
                            </m:sub>
                          </m:sSub>
                        </m:e>
                      </m:d>
                      <m:r>
                        <a:rPr lang="fr-FR" sz="1100" b="0" i="1" smtClean="0">
                          <a:latin typeface="Cambria Math" panose="02040503050406030204" pitchFamily="18" charset="0"/>
                        </a:rPr>
                        <m:t>+</m:t>
                      </m:r>
                      <m:d>
                        <m:dPr>
                          <m:ctrlPr>
                            <a:rPr lang="fr-FR" sz="1100" b="0" i="1" smtClean="0">
                              <a:latin typeface="Cambria Math" panose="02040503050406030204" pitchFamily="18" charset="0"/>
                            </a:rPr>
                          </m:ctrlPr>
                        </m:dPr>
                        <m:e>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11</m:t>
                              </m:r>
                            </m:sub>
                          </m:sSub>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12</m:t>
                              </m:r>
                            </m:sub>
                          </m:sSub>
                        </m:e>
                      </m:d>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𝑣</m:t>
                          </m:r>
                        </m:e>
                        <m:sub>
                          <m:r>
                            <a:rPr lang="fr-FR" sz="1100" b="0" i="1" smtClean="0">
                              <a:latin typeface="Cambria Math" panose="02040503050406030204" pitchFamily="18" charset="0"/>
                            </a:rPr>
                            <m:t>2</m:t>
                          </m:r>
                        </m:sub>
                      </m:sSub>
                    </m:oMath>
                    <m:oMath xmlns:m="http://schemas.openxmlformats.org/officeDocument/2006/math">
                      <m:r>
                        <m:rPr>
                          <m:sty m:val="p"/>
                        </m:rPr>
                        <a:rPr lang="el-GR" sz="1100" i="1" smtClean="0">
                          <a:latin typeface="Cambria Math" panose="02040503050406030204" pitchFamily="18" charset="0"/>
                        </a:rPr>
                        <m:t>Δ</m:t>
                      </m:r>
                      <m:r>
                        <a:rPr lang="fr-FR" sz="1100" i="1">
                          <a:latin typeface="Cambria Math" panose="02040503050406030204" pitchFamily="18" charset="0"/>
                        </a:rPr>
                        <m:t>𝑣</m:t>
                      </m:r>
                      <m:r>
                        <a:rPr lang="fr-FR" sz="1100" i="1">
                          <a:latin typeface="Cambria Math" panose="02040503050406030204" pitchFamily="18" charset="0"/>
                        </a:rPr>
                        <m:t>=</m:t>
                      </m:r>
                      <m:d>
                        <m:dPr>
                          <m:ctrlPr>
                            <a:rPr lang="fr-FR" sz="1100" i="1">
                              <a:latin typeface="Cambria Math" panose="02040503050406030204" pitchFamily="18" charset="0"/>
                            </a:rPr>
                          </m:ctrlPr>
                        </m:dPr>
                        <m:e>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𝐺𝑀</m:t>
                                  </m:r>
                                </m:num>
                                <m:den>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0</m:t>
                                      </m:r>
                                    </m:sub>
                                  </m:sSub>
                                </m:den>
                              </m:f>
                            </m:e>
                          </m:rad>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a:latin typeface="Cambria Math" panose="02040503050406030204" pitchFamily="18" charset="0"/>
                                    </a:rPr>
                                    <m:t>𝐺𝑀</m:t>
                                  </m:r>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0</m:t>
                                      </m:r>
                                    </m:sub>
                                  </m:sSub>
                                </m:num>
                                <m:den>
                                  <m:sSup>
                                    <m:sSupPr>
                                      <m:ctrlPr>
                                        <a:rPr lang="fr-FR" sz="1100" i="1">
                                          <a:latin typeface="Cambria Math" panose="02040503050406030204" pitchFamily="18" charset="0"/>
                                        </a:rPr>
                                      </m:ctrlPr>
                                    </m:sSupPr>
                                    <m:e>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1</m:t>
                                          </m:r>
                                        </m:sub>
                                      </m:sSub>
                                    </m:e>
                                    <m:sup>
                                      <m:r>
                                        <a:rPr lang="fr-FR" sz="1100" i="1">
                                          <a:latin typeface="Cambria Math" panose="02040503050406030204" pitchFamily="18" charset="0"/>
                                        </a:rPr>
                                        <m:t>2</m:t>
                                      </m:r>
                                    </m:sup>
                                  </m:sSup>
                                  <m:r>
                                    <a:rPr lang="fr-FR" sz="1100" i="1">
                                      <a:latin typeface="Cambria Math" panose="02040503050406030204" pitchFamily="18" charset="0"/>
                                    </a:rPr>
                                    <m:t>+</m:t>
                                  </m:r>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0</m:t>
                                      </m:r>
                                    </m:sub>
                                  </m:sSub>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1</m:t>
                                      </m:r>
                                    </m:sub>
                                  </m:sSub>
                                </m:den>
                              </m:f>
                            </m:e>
                          </m:rad>
                          <m:r>
                            <a:rPr lang="fr-FR" sz="1100" i="1" smtClean="0">
                              <a:latin typeface="Cambria Math" panose="02040503050406030204" pitchFamily="18" charset="0"/>
                              <a:ea typeface="Cambria Math" panose="02040503050406030204" pitchFamily="18" charset="0"/>
                            </a:rPr>
                            <m:t>×</m:t>
                          </m:r>
                          <m:f>
                            <m:fPr>
                              <m:ctrlPr>
                                <a:rPr lang="fr-FR" sz="1100" i="1">
                                  <a:latin typeface="Cambria Math" panose="02040503050406030204" pitchFamily="18" charset="0"/>
                                </a:rPr>
                              </m:ctrlPr>
                            </m:fPr>
                            <m:num>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b="0" i="1" smtClean="0">
                                      <a:latin typeface="Cambria Math" panose="02040503050406030204" pitchFamily="18" charset="0"/>
                                    </a:rPr>
                                    <m:t>0</m:t>
                                  </m:r>
                                </m:sub>
                              </m:sSub>
                            </m:num>
                            <m:den>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b="0" i="1" smtClean="0">
                                      <a:latin typeface="Cambria Math" panose="02040503050406030204" pitchFamily="18" charset="0"/>
                                    </a:rPr>
                                    <m:t>1</m:t>
                                  </m:r>
                                </m:sub>
                              </m:sSub>
                            </m:den>
                          </m:f>
                        </m:e>
                      </m:d>
                      <m:r>
                        <m:rPr>
                          <m:nor/>
                        </m:rPr>
                        <a:rPr lang="fr-FR" sz="1100" dirty="0"/>
                        <m:t>+</m:t>
                      </m:r>
                      <m:d>
                        <m:dPr>
                          <m:ctrlPr>
                            <a:rPr lang="fr-FR" sz="1100" i="1" dirty="0" smtClean="0">
                              <a:latin typeface="Cambria Math" panose="02040503050406030204" pitchFamily="18" charset="0"/>
                            </a:rPr>
                          </m:ctrlPr>
                        </m:dPr>
                        <m:e>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a:latin typeface="Cambria Math" panose="02040503050406030204" pitchFamily="18" charset="0"/>
                                    </a:rPr>
                                    <m:t>𝐺𝑀</m:t>
                                  </m:r>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0</m:t>
                                      </m:r>
                                    </m:sub>
                                  </m:sSub>
                                </m:num>
                                <m:den>
                                  <m:sSup>
                                    <m:sSupPr>
                                      <m:ctrlPr>
                                        <a:rPr lang="fr-FR" sz="1100" i="1">
                                          <a:latin typeface="Cambria Math" panose="02040503050406030204" pitchFamily="18" charset="0"/>
                                        </a:rPr>
                                      </m:ctrlPr>
                                    </m:sSupPr>
                                    <m:e>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1</m:t>
                                          </m:r>
                                        </m:sub>
                                      </m:sSub>
                                    </m:e>
                                    <m:sup>
                                      <m:r>
                                        <a:rPr lang="fr-FR" sz="1100" i="1">
                                          <a:latin typeface="Cambria Math" panose="02040503050406030204" pitchFamily="18" charset="0"/>
                                        </a:rPr>
                                        <m:t>2</m:t>
                                      </m:r>
                                    </m:sup>
                                  </m:sSup>
                                  <m:r>
                                    <a:rPr lang="fr-FR" sz="1100" i="1">
                                      <a:latin typeface="Cambria Math" panose="02040503050406030204" pitchFamily="18" charset="0"/>
                                    </a:rPr>
                                    <m:t>+</m:t>
                                  </m:r>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0</m:t>
                                      </m:r>
                                    </m:sub>
                                  </m:sSub>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1</m:t>
                                      </m:r>
                                    </m:sub>
                                  </m:sSub>
                                </m:den>
                              </m:f>
                            </m:e>
                          </m:rad>
                          <m:r>
                            <a:rPr lang="fr-FR" sz="1100" b="0" i="1" smtClean="0">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a:latin typeface="Cambria Math" panose="02040503050406030204" pitchFamily="18" charset="0"/>
                                    </a:rPr>
                                    <m:t>𝐺𝑀</m:t>
                                  </m:r>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1</m:t>
                                      </m:r>
                                    </m:sub>
                                  </m:sSub>
                                </m:num>
                                <m:den>
                                  <m:sSup>
                                    <m:sSupPr>
                                      <m:ctrlPr>
                                        <a:rPr lang="fr-FR" sz="1100" i="1">
                                          <a:latin typeface="Cambria Math" panose="02040503050406030204" pitchFamily="18" charset="0"/>
                                        </a:rPr>
                                      </m:ctrlPr>
                                    </m:sSupPr>
                                    <m:e>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2</m:t>
                                          </m:r>
                                        </m:sub>
                                      </m:sSub>
                                    </m:e>
                                    <m:sup>
                                      <m:r>
                                        <a:rPr lang="fr-FR" sz="1100" i="1">
                                          <a:latin typeface="Cambria Math" panose="02040503050406030204" pitchFamily="18" charset="0"/>
                                        </a:rPr>
                                        <m:t>2</m:t>
                                      </m:r>
                                    </m:sup>
                                  </m:sSup>
                                  <m:r>
                                    <a:rPr lang="fr-FR" sz="1100" i="1">
                                      <a:latin typeface="Cambria Math" panose="02040503050406030204" pitchFamily="18" charset="0"/>
                                    </a:rPr>
                                    <m:t>+</m:t>
                                  </m:r>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1</m:t>
                                      </m:r>
                                    </m:sub>
                                  </m:sSub>
                                  <m:sSub>
                                    <m:sSubPr>
                                      <m:ctrlPr>
                                        <a:rPr lang="fr-FR" sz="1100" i="1">
                                          <a:latin typeface="Cambria Math" panose="02040503050406030204" pitchFamily="18" charset="0"/>
                                        </a:rPr>
                                      </m:ctrlPr>
                                    </m:sSubPr>
                                    <m:e>
                                      <m:r>
                                        <a:rPr lang="fr-FR" sz="1100" i="1">
                                          <a:latin typeface="Cambria Math" panose="02040503050406030204" pitchFamily="18" charset="0"/>
                                        </a:rPr>
                                        <m:t>𝑟</m:t>
                                      </m:r>
                                    </m:e>
                                    <m:sub>
                                      <m:r>
                                        <a:rPr lang="fr-FR" sz="1100" i="1">
                                          <a:latin typeface="Cambria Math" panose="02040503050406030204" pitchFamily="18" charset="0"/>
                                        </a:rPr>
                                        <m:t>2</m:t>
                                      </m:r>
                                    </m:sub>
                                  </m:sSub>
                                </m:den>
                              </m:f>
                            </m:e>
                          </m:rad>
                          <m:r>
                            <a:rPr lang="fr-FR" sz="1100" i="1" smtClean="0">
                              <a:latin typeface="Cambria Math" panose="02040503050406030204" pitchFamily="18" charset="0"/>
                              <a:ea typeface="Cambria Math" panose="02040503050406030204" pitchFamily="18" charset="0"/>
                            </a:rPr>
                            <m:t>×</m:t>
                          </m:r>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𝑟</m:t>
                                  </m:r>
                                </m:e>
                                <m:sub>
                                  <m:r>
                                    <a:rPr lang="fr-FR" sz="1100" b="0" i="1" smtClean="0">
                                      <a:latin typeface="Cambria Math" panose="02040503050406030204" pitchFamily="18" charset="0"/>
                                    </a:rPr>
                                    <m:t>1</m:t>
                                  </m:r>
                                </m:sub>
                              </m:sSub>
                            </m:num>
                            <m:den>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𝑟</m:t>
                                  </m:r>
                                </m:e>
                                <m:sub>
                                  <m:r>
                                    <a:rPr lang="fr-FR" sz="1100" b="0" i="1" smtClean="0">
                                      <a:latin typeface="Cambria Math" panose="02040503050406030204" pitchFamily="18" charset="0"/>
                                    </a:rPr>
                                    <m:t>2</m:t>
                                  </m:r>
                                </m:sub>
                              </m:sSub>
                            </m:den>
                          </m:f>
                        </m:e>
                      </m:d>
                      <m:r>
                        <a:rPr lang="fr-FR" sz="1100" b="0" i="1" dirty="0" smtClean="0">
                          <a:latin typeface="Cambria Math" panose="02040503050406030204" pitchFamily="18" charset="0"/>
                        </a:rPr>
                        <m:t>+</m:t>
                      </m:r>
                      <m:rad>
                        <m:radPr>
                          <m:degHide m:val="on"/>
                          <m:ctrlPr>
                            <a:rPr lang="fr-FR" sz="1100" i="1">
                              <a:solidFill>
                                <a:srgbClr val="000000"/>
                              </a:solidFill>
                              <a:latin typeface="Cambria Math" panose="02040503050406030204" pitchFamily="18" charset="0"/>
                            </a:rPr>
                          </m:ctrlPr>
                        </m:radPr>
                        <m:deg/>
                        <m:e>
                          <m:f>
                            <m:fPr>
                              <m:ctrlPr>
                                <a:rPr lang="fr-FR" sz="1100" i="1">
                                  <a:solidFill>
                                    <a:srgbClr val="000000"/>
                                  </a:solidFill>
                                  <a:latin typeface="Cambria Math" panose="02040503050406030204" pitchFamily="18" charset="0"/>
                                </a:rPr>
                              </m:ctrlPr>
                            </m:fPr>
                            <m:num>
                              <m:r>
                                <a:rPr lang="fr-FR" sz="1100" i="1">
                                  <a:solidFill>
                                    <a:srgbClr val="000000"/>
                                  </a:solidFill>
                                  <a:latin typeface="Cambria Math" panose="02040503050406030204" pitchFamily="18" charset="0"/>
                                </a:rPr>
                                <m:t>2</m:t>
                              </m:r>
                              <m:r>
                                <a:rPr lang="fr-FR" sz="1100" i="1">
                                  <a:solidFill>
                                    <a:srgbClr val="000000"/>
                                  </a:solidFill>
                                  <a:latin typeface="Cambria Math" panose="02040503050406030204" pitchFamily="18" charset="0"/>
                                </a:rPr>
                                <m:t>𝐺𝑀</m:t>
                              </m:r>
                              <m:sSub>
                                <m:sSubPr>
                                  <m:ctrlPr>
                                    <a:rPr lang="fr-FR" sz="1100" i="1">
                                      <a:solidFill>
                                        <a:srgbClr val="000000"/>
                                      </a:solidFill>
                                      <a:latin typeface="Cambria Math" panose="02040503050406030204" pitchFamily="18" charset="0"/>
                                    </a:rPr>
                                  </m:ctrlPr>
                                </m:sSubPr>
                                <m:e>
                                  <m:r>
                                    <a:rPr lang="fr-FR" sz="1100" i="1">
                                      <a:solidFill>
                                        <a:srgbClr val="000000"/>
                                      </a:solidFill>
                                      <a:latin typeface="Cambria Math" panose="02040503050406030204" pitchFamily="18" charset="0"/>
                                    </a:rPr>
                                    <m:t>𝑟</m:t>
                                  </m:r>
                                </m:e>
                                <m:sub>
                                  <m:r>
                                    <a:rPr lang="fr-FR" sz="1100" i="1">
                                      <a:solidFill>
                                        <a:srgbClr val="000000"/>
                                      </a:solidFill>
                                      <a:latin typeface="Cambria Math" panose="02040503050406030204" pitchFamily="18" charset="0"/>
                                    </a:rPr>
                                    <m:t>1</m:t>
                                  </m:r>
                                </m:sub>
                              </m:sSub>
                            </m:num>
                            <m:den>
                              <m:sSup>
                                <m:sSupPr>
                                  <m:ctrlPr>
                                    <a:rPr lang="fr-FR" sz="1100" i="1">
                                      <a:solidFill>
                                        <a:srgbClr val="000000"/>
                                      </a:solidFill>
                                      <a:latin typeface="Cambria Math" panose="02040503050406030204" pitchFamily="18" charset="0"/>
                                    </a:rPr>
                                  </m:ctrlPr>
                                </m:sSupPr>
                                <m:e>
                                  <m:sSub>
                                    <m:sSubPr>
                                      <m:ctrlPr>
                                        <a:rPr lang="fr-FR" sz="1100" i="1">
                                          <a:solidFill>
                                            <a:srgbClr val="000000"/>
                                          </a:solidFill>
                                          <a:latin typeface="Cambria Math" panose="02040503050406030204" pitchFamily="18" charset="0"/>
                                        </a:rPr>
                                      </m:ctrlPr>
                                    </m:sSubPr>
                                    <m:e>
                                      <m:r>
                                        <a:rPr lang="fr-FR" sz="1100" i="1">
                                          <a:solidFill>
                                            <a:srgbClr val="000000"/>
                                          </a:solidFill>
                                          <a:latin typeface="Cambria Math" panose="02040503050406030204" pitchFamily="18" charset="0"/>
                                        </a:rPr>
                                        <m:t>𝑟</m:t>
                                      </m:r>
                                    </m:e>
                                    <m:sub>
                                      <m:r>
                                        <a:rPr lang="fr-FR" sz="1100" i="1">
                                          <a:solidFill>
                                            <a:srgbClr val="000000"/>
                                          </a:solidFill>
                                          <a:latin typeface="Cambria Math" panose="02040503050406030204" pitchFamily="18" charset="0"/>
                                        </a:rPr>
                                        <m:t>2</m:t>
                                      </m:r>
                                    </m:sub>
                                  </m:sSub>
                                </m:e>
                                <m:sup>
                                  <m:r>
                                    <a:rPr lang="fr-FR" sz="1100" i="1">
                                      <a:solidFill>
                                        <a:srgbClr val="000000"/>
                                      </a:solidFill>
                                      <a:latin typeface="Cambria Math" panose="02040503050406030204" pitchFamily="18" charset="0"/>
                                    </a:rPr>
                                    <m:t>2</m:t>
                                  </m:r>
                                </m:sup>
                              </m:sSup>
                              <m:r>
                                <a:rPr lang="fr-FR" sz="1100" i="1">
                                  <a:solidFill>
                                    <a:srgbClr val="000000"/>
                                  </a:solidFill>
                                  <a:latin typeface="Cambria Math" panose="02040503050406030204" pitchFamily="18" charset="0"/>
                                </a:rPr>
                                <m:t>+</m:t>
                              </m:r>
                              <m:sSub>
                                <m:sSubPr>
                                  <m:ctrlPr>
                                    <a:rPr lang="fr-FR" sz="1100" i="1">
                                      <a:solidFill>
                                        <a:srgbClr val="000000"/>
                                      </a:solidFill>
                                      <a:latin typeface="Cambria Math" panose="02040503050406030204" pitchFamily="18" charset="0"/>
                                    </a:rPr>
                                  </m:ctrlPr>
                                </m:sSubPr>
                                <m:e>
                                  <m:r>
                                    <a:rPr lang="fr-FR" sz="1100" i="1">
                                      <a:solidFill>
                                        <a:srgbClr val="000000"/>
                                      </a:solidFill>
                                      <a:latin typeface="Cambria Math" panose="02040503050406030204" pitchFamily="18" charset="0"/>
                                    </a:rPr>
                                    <m:t>𝑟</m:t>
                                  </m:r>
                                </m:e>
                                <m:sub>
                                  <m:r>
                                    <a:rPr lang="fr-FR" sz="1100" i="1">
                                      <a:solidFill>
                                        <a:srgbClr val="000000"/>
                                      </a:solidFill>
                                      <a:latin typeface="Cambria Math" panose="02040503050406030204" pitchFamily="18" charset="0"/>
                                    </a:rPr>
                                    <m:t>1</m:t>
                                  </m:r>
                                </m:sub>
                              </m:sSub>
                              <m:sSub>
                                <m:sSubPr>
                                  <m:ctrlPr>
                                    <a:rPr lang="fr-FR" sz="1100" i="1">
                                      <a:solidFill>
                                        <a:srgbClr val="000000"/>
                                      </a:solidFill>
                                      <a:latin typeface="Cambria Math" panose="02040503050406030204" pitchFamily="18" charset="0"/>
                                    </a:rPr>
                                  </m:ctrlPr>
                                </m:sSubPr>
                                <m:e>
                                  <m:r>
                                    <a:rPr lang="fr-FR" sz="1100" i="1">
                                      <a:solidFill>
                                        <a:srgbClr val="000000"/>
                                      </a:solidFill>
                                      <a:latin typeface="Cambria Math" panose="02040503050406030204" pitchFamily="18" charset="0"/>
                                    </a:rPr>
                                    <m:t>𝑟</m:t>
                                  </m:r>
                                </m:e>
                                <m:sub>
                                  <m:r>
                                    <a:rPr lang="fr-FR" sz="1100" i="1">
                                      <a:solidFill>
                                        <a:srgbClr val="000000"/>
                                      </a:solidFill>
                                      <a:latin typeface="Cambria Math" panose="02040503050406030204" pitchFamily="18" charset="0"/>
                                    </a:rPr>
                                    <m:t>2</m:t>
                                  </m:r>
                                </m:sub>
                              </m:sSub>
                            </m:den>
                          </m:f>
                        </m:e>
                      </m:rad>
                      <m:r>
                        <a:rPr lang="fr-FR" sz="1100" i="1" smtClean="0">
                          <a:solidFill>
                            <a:srgbClr val="000000"/>
                          </a:solidFill>
                          <a:latin typeface="Cambria Math" panose="02040503050406030204" pitchFamily="18" charset="0"/>
                          <a:ea typeface="Cambria Math" panose="02040503050406030204" pitchFamily="18" charset="0"/>
                        </a:rPr>
                        <m:t>×</m:t>
                      </m:r>
                      <m:f>
                        <m:fPr>
                          <m:ctrlPr>
                            <a:rPr lang="fr-FR" sz="1100" i="1">
                              <a:solidFill>
                                <a:srgbClr val="000000"/>
                              </a:solidFill>
                              <a:latin typeface="Cambria Math" panose="02040503050406030204" pitchFamily="18" charset="0"/>
                            </a:rPr>
                          </m:ctrlPr>
                        </m:fPr>
                        <m:num>
                          <m:sSub>
                            <m:sSubPr>
                              <m:ctrlPr>
                                <a:rPr lang="fr-FR" sz="1100" i="1">
                                  <a:solidFill>
                                    <a:srgbClr val="000000"/>
                                  </a:solidFill>
                                  <a:latin typeface="Cambria Math" panose="02040503050406030204" pitchFamily="18" charset="0"/>
                                </a:rPr>
                              </m:ctrlPr>
                            </m:sSubPr>
                            <m:e>
                              <m:r>
                                <a:rPr lang="fr-FR" sz="1100" i="1">
                                  <a:solidFill>
                                    <a:srgbClr val="000000"/>
                                  </a:solidFill>
                                  <a:latin typeface="Cambria Math" panose="02040503050406030204" pitchFamily="18" charset="0"/>
                                </a:rPr>
                                <m:t>𝑟</m:t>
                              </m:r>
                            </m:e>
                            <m:sub>
                              <m:r>
                                <a:rPr lang="fr-FR" sz="1100" i="1">
                                  <a:solidFill>
                                    <a:srgbClr val="000000"/>
                                  </a:solidFill>
                                  <a:latin typeface="Cambria Math" panose="02040503050406030204" pitchFamily="18" charset="0"/>
                                </a:rPr>
                                <m:t>1</m:t>
                              </m:r>
                            </m:sub>
                          </m:sSub>
                        </m:num>
                        <m:den>
                          <m:sSub>
                            <m:sSubPr>
                              <m:ctrlPr>
                                <a:rPr lang="fr-FR" sz="1100" i="1">
                                  <a:solidFill>
                                    <a:srgbClr val="000000"/>
                                  </a:solidFill>
                                  <a:latin typeface="Cambria Math" panose="02040503050406030204" pitchFamily="18" charset="0"/>
                                </a:rPr>
                              </m:ctrlPr>
                            </m:sSubPr>
                            <m:e>
                              <m:r>
                                <a:rPr lang="fr-FR" sz="1100" i="1">
                                  <a:solidFill>
                                    <a:srgbClr val="000000"/>
                                  </a:solidFill>
                                  <a:latin typeface="Cambria Math" panose="02040503050406030204" pitchFamily="18" charset="0"/>
                                </a:rPr>
                                <m:t>𝑟</m:t>
                              </m:r>
                            </m:e>
                            <m:sub>
                              <m:r>
                                <a:rPr lang="fr-FR" sz="1100" i="1">
                                  <a:solidFill>
                                    <a:srgbClr val="000000"/>
                                  </a:solidFill>
                                  <a:latin typeface="Cambria Math" panose="02040503050406030204" pitchFamily="18" charset="0"/>
                                </a:rPr>
                                <m:t>2</m:t>
                              </m:r>
                            </m:sub>
                          </m:sSub>
                        </m:den>
                      </m:f>
                    </m:oMath>
                    <m:oMath xmlns:m="http://schemas.openxmlformats.org/officeDocument/2006/math">
                      <m:r>
                        <m:rPr>
                          <m:sty m:val="p"/>
                        </m:rPr>
                        <a:rPr lang="el-GR" sz="1100" i="1">
                          <a:latin typeface="Cambria Math" panose="02040503050406030204" pitchFamily="18" charset="0"/>
                        </a:rPr>
                        <m:t>Δ</m:t>
                      </m:r>
                      <m:r>
                        <a:rPr lang="fr-FR" sz="1100" i="1">
                          <a:latin typeface="Cambria Math" panose="02040503050406030204" pitchFamily="18" charset="0"/>
                        </a:rPr>
                        <m:t>𝑣</m:t>
                      </m:r>
                      <m:r>
                        <a:rPr lang="fr-FR" sz="1100" i="1">
                          <a:latin typeface="Cambria Math" panose="02040503050406030204" pitchFamily="18" charset="0"/>
                        </a:rPr>
                        <m:t>=</m:t>
                      </m:r>
                      <m:d>
                        <m:dPr>
                          <m:ctrlPr>
                            <a:rPr lang="fr-FR" sz="1100" i="1">
                              <a:latin typeface="Cambria Math" panose="02040503050406030204" pitchFamily="18" charset="0"/>
                            </a:rPr>
                          </m:ctrlPr>
                        </m:dPr>
                        <m:e>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b="0" i="1" smtClean="0">
                                      <a:latin typeface="Cambria Math" panose="02040503050406030204" pitchFamily="18" charset="0"/>
                                    </a:rPr>
                                    <m:t>4,357</m:t>
                                  </m:r>
                                  <m:r>
                                    <a:rPr lang="fr-FR" sz="1100" b="0" i="1" smtClean="0">
                                      <a:latin typeface="Cambria Math" panose="02040503050406030204" pitchFamily="18" charset="0"/>
                                      <a:ea typeface="Cambria Math" panose="02040503050406030204" pitchFamily="18" charset="0"/>
                                    </a:rPr>
                                    <m:t>×</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num>
                                <m:den>
                                  <m:r>
                                    <a:rPr lang="fr-FR" sz="1100" b="0" i="1" smtClean="0">
                                      <a:latin typeface="Cambria Math" panose="02040503050406030204" pitchFamily="18" charset="0"/>
                                    </a:rPr>
                                    <m:t>275 000</m:t>
                                  </m:r>
                                </m:den>
                              </m:f>
                            </m:e>
                          </m:rad>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smtClean="0">
                                      <a:latin typeface="Cambria Math" panose="02040503050406030204" pitchFamily="18" charset="0"/>
                                      <a:ea typeface="Cambria Math" panose="02040503050406030204" pitchFamily="18" charset="0"/>
                                    </a:rPr>
                                    <m:t>×</m:t>
                                  </m:r>
                                  <m:r>
                                    <a:rPr lang="fr-FR" sz="1100" i="1">
                                      <a:latin typeface="Cambria Math" panose="02040503050406030204" pitchFamily="18" charset="0"/>
                                    </a:rPr>
                                    <m:t>4,357</m:t>
                                  </m:r>
                                  <m:r>
                                    <a:rPr lang="fr-FR" sz="1100" i="1">
                                      <a:latin typeface="Cambria Math" panose="02040503050406030204" pitchFamily="18" charset="0"/>
                                      <a:ea typeface="Cambria Math" panose="02040503050406030204" pitchFamily="18" charset="0"/>
                                    </a:rPr>
                                    <m:t>×</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10</m:t>
                                      </m:r>
                                    </m:sup>
                                  </m:sSup>
                                  <m:r>
                                    <a:rPr lang="fr-FR" sz="110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275 000</m:t>
                                  </m:r>
                                </m:num>
                                <m:den>
                                  <m:sSup>
                                    <m:sSupPr>
                                      <m:ctrlPr>
                                        <a:rPr lang="fr-FR" sz="1100" i="1">
                                          <a:latin typeface="Cambria Math" panose="02040503050406030204" pitchFamily="18" charset="0"/>
                                        </a:rPr>
                                      </m:ctrlPr>
                                    </m:sSupPr>
                                    <m:e>
                                      <m:r>
                                        <a:rPr lang="fr-FR" sz="1100" b="0" i="1" smtClean="0">
                                          <a:latin typeface="Cambria Math" panose="02040503050406030204" pitchFamily="18" charset="0"/>
                                        </a:rPr>
                                        <m:t>214 000</m:t>
                                      </m:r>
                                    </m:e>
                                    <m:sup>
                                      <m:r>
                                        <a:rPr lang="fr-FR" sz="1100" i="1">
                                          <a:latin typeface="Cambria Math" panose="02040503050406030204" pitchFamily="18" charset="0"/>
                                        </a:rPr>
                                        <m:t>2</m:t>
                                      </m:r>
                                    </m:sup>
                                  </m:sSup>
                                  <m:r>
                                    <a:rPr lang="fr-FR" sz="1100" i="1">
                                      <a:latin typeface="Cambria Math" panose="02040503050406030204" pitchFamily="18" charset="0"/>
                                    </a:rPr>
                                    <m:t>+</m:t>
                                  </m:r>
                                  <m:r>
                                    <a:rPr lang="fr-FR" sz="1100" b="0" i="1" smtClean="0">
                                      <a:latin typeface="Cambria Math" panose="02040503050406030204" pitchFamily="18" charset="0"/>
                                    </a:rPr>
                                    <m:t>275 000</m:t>
                                  </m:r>
                                  <m:r>
                                    <a:rPr lang="fr-FR" sz="1100" b="0" i="1" smtClean="0">
                                      <a:latin typeface="Cambria Math" panose="02040503050406030204" pitchFamily="18" charset="0"/>
                                      <a:ea typeface="Cambria Math" panose="02040503050406030204" pitchFamily="18" charset="0"/>
                                    </a:rPr>
                                    <m:t>×214 000</m:t>
                                  </m:r>
                                </m:den>
                              </m:f>
                            </m:e>
                          </m:rad>
                          <m:r>
                            <a:rPr lang="fr-FR" sz="1100" i="1">
                              <a:latin typeface="Cambria Math" panose="02040503050406030204" pitchFamily="18" charset="0"/>
                              <a:ea typeface="Cambria Math" panose="02040503050406030204" pitchFamily="18" charset="0"/>
                            </a:rPr>
                            <m:t>×</m:t>
                          </m:r>
                          <m:f>
                            <m:fPr>
                              <m:ctrlPr>
                                <a:rPr lang="fr-FR" sz="1100" i="1">
                                  <a:latin typeface="Cambria Math" panose="02040503050406030204" pitchFamily="18" charset="0"/>
                                </a:rPr>
                              </m:ctrlPr>
                            </m:fPr>
                            <m:num>
                              <m:r>
                                <a:rPr lang="fr-FR" sz="1100" b="0" i="1" smtClean="0">
                                  <a:latin typeface="Cambria Math" panose="02040503050406030204" pitchFamily="18" charset="0"/>
                                </a:rPr>
                                <m:t>275 000</m:t>
                              </m:r>
                            </m:num>
                            <m:den>
                              <m:r>
                                <a:rPr lang="fr-FR" sz="1100" b="0" i="1" smtClean="0">
                                  <a:latin typeface="Cambria Math" panose="02040503050406030204" pitchFamily="18" charset="0"/>
                                </a:rPr>
                                <m:t>214 000</m:t>
                              </m:r>
                            </m:den>
                          </m:f>
                        </m:e>
                      </m:d>
                      <m:r>
                        <m:rPr>
                          <m:nor/>
                        </m:rPr>
                        <a:rPr lang="fr-FR" sz="1100" dirty="0"/>
                        <m:t>+</m:t>
                      </m:r>
                      <m:d>
                        <m:dPr>
                          <m:ctrlPr>
                            <a:rPr lang="fr-FR" sz="1100" i="1" dirty="0">
                              <a:latin typeface="Cambria Math" panose="02040503050406030204" pitchFamily="18" charset="0"/>
                            </a:rPr>
                          </m:ctrlPr>
                        </m:dPr>
                        <m:e>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smtClean="0">
                                      <a:latin typeface="Cambria Math" panose="02040503050406030204" pitchFamily="18" charset="0"/>
                                      <a:ea typeface="Cambria Math" panose="02040503050406030204" pitchFamily="18" charset="0"/>
                                    </a:rPr>
                                    <m:t>×</m:t>
                                  </m:r>
                                  <m:r>
                                    <a:rPr lang="fr-FR" sz="1100" i="1">
                                      <a:latin typeface="Cambria Math" panose="02040503050406030204" pitchFamily="18" charset="0"/>
                                    </a:rPr>
                                    <m:t>4,357</m:t>
                                  </m:r>
                                  <m:r>
                                    <a:rPr lang="fr-FR" sz="1100" i="1">
                                      <a:latin typeface="Cambria Math" panose="02040503050406030204" pitchFamily="18" charset="0"/>
                                      <a:ea typeface="Cambria Math" panose="02040503050406030204" pitchFamily="18" charset="0"/>
                                    </a:rPr>
                                    <m:t>×</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10</m:t>
                                      </m:r>
                                    </m:sup>
                                  </m:sSup>
                                  <m:r>
                                    <a:rPr lang="fr-FR" sz="110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275 000</m:t>
                                  </m:r>
                                </m:num>
                                <m:den>
                                  <m:sSup>
                                    <m:sSupPr>
                                      <m:ctrlPr>
                                        <a:rPr lang="fr-FR" sz="1100" i="1">
                                          <a:latin typeface="Cambria Math" panose="02040503050406030204" pitchFamily="18" charset="0"/>
                                        </a:rPr>
                                      </m:ctrlPr>
                                    </m:sSupPr>
                                    <m:e>
                                      <m:r>
                                        <a:rPr lang="fr-FR" sz="1100" b="0" i="1" smtClean="0">
                                          <a:latin typeface="Cambria Math" panose="02040503050406030204" pitchFamily="18" charset="0"/>
                                        </a:rPr>
                                        <m:t>214 000</m:t>
                                      </m:r>
                                    </m:e>
                                    <m:sup>
                                      <m:r>
                                        <a:rPr lang="fr-FR" sz="1100" i="1">
                                          <a:latin typeface="Cambria Math" panose="02040503050406030204" pitchFamily="18" charset="0"/>
                                        </a:rPr>
                                        <m:t>2</m:t>
                                      </m:r>
                                    </m:sup>
                                  </m:sSup>
                                  <m:r>
                                    <a:rPr lang="fr-FR" sz="1100" i="1">
                                      <a:latin typeface="Cambria Math" panose="02040503050406030204" pitchFamily="18" charset="0"/>
                                    </a:rPr>
                                    <m:t>+</m:t>
                                  </m:r>
                                  <m:r>
                                    <a:rPr lang="fr-FR" sz="1100" b="0" i="1" smtClean="0">
                                      <a:latin typeface="Cambria Math" panose="02040503050406030204" pitchFamily="18" charset="0"/>
                                    </a:rPr>
                                    <m:t>275 000</m:t>
                                  </m:r>
                                  <m:r>
                                    <a:rPr lang="fr-FR" sz="1100" b="0" i="1" smtClean="0">
                                      <a:latin typeface="Cambria Math" panose="02040503050406030204" pitchFamily="18" charset="0"/>
                                      <a:ea typeface="Cambria Math" panose="02040503050406030204" pitchFamily="18" charset="0"/>
                                    </a:rPr>
                                    <m:t>×214 000</m:t>
                                  </m:r>
                                </m:den>
                              </m:f>
                            </m:e>
                          </m:rad>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smtClean="0">
                                      <a:latin typeface="Cambria Math" panose="02040503050406030204" pitchFamily="18" charset="0"/>
                                      <a:ea typeface="Cambria Math" panose="02040503050406030204" pitchFamily="18" charset="0"/>
                                    </a:rPr>
                                    <m:t>×</m:t>
                                  </m:r>
                                  <m:r>
                                    <a:rPr lang="fr-FR" sz="1100" i="1">
                                      <a:latin typeface="Cambria Math" panose="02040503050406030204" pitchFamily="18" charset="0"/>
                                    </a:rPr>
                                    <m:t>4,357</m:t>
                                  </m:r>
                                  <m:r>
                                    <a:rPr lang="fr-FR" sz="1100" i="1">
                                      <a:latin typeface="Cambria Math" panose="02040503050406030204" pitchFamily="18" charset="0"/>
                                      <a:ea typeface="Cambria Math" panose="02040503050406030204" pitchFamily="18" charset="0"/>
                                    </a:rPr>
                                    <m:t>×</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10</m:t>
                                      </m:r>
                                    </m:sup>
                                  </m:sSup>
                                  <m:r>
                                    <a:rPr lang="fr-FR" sz="110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214 000</m:t>
                                  </m:r>
                                </m:num>
                                <m:den>
                                  <m:sSup>
                                    <m:sSupPr>
                                      <m:ctrlPr>
                                        <a:rPr lang="fr-FR" sz="1100" i="1">
                                          <a:latin typeface="Cambria Math" panose="02040503050406030204" pitchFamily="18" charset="0"/>
                                        </a:rPr>
                                      </m:ctrlPr>
                                    </m:sSupPr>
                                    <m:e>
                                      <m:r>
                                        <a:rPr lang="fr-FR" sz="1100" b="0" i="1" smtClean="0">
                                          <a:latin typeface="Cambria Math" panose="02040503050406030204" pitchFamily="18" charset="0"/>
                                        </a:rPr>
                                        <m:t>169 000</m:t>
                                      </m:r>
                                    </m:e>
                                    <m:sup>
                                      <m:r>
                                        <a:rPr lang="fr-FR" sz="1100" i="1">
                                          <a:latin typeface="Cambria Math" panose="02040503050406030204" pitchFamily="18" charset="0"/>
                                        </a:rPr>
                                        <m:t>2</m:t>
                                      </m:r>
                                    </m:sup>
                                  </m:sSup>
                                  <m:r>
                                    <a:rPr lang="fr-FR" sz="1100" i="1">
                                      <a:latin typeface="Cambria Math" panose="02040503050406030204" pitchFamily="18" charset="0"/>
                                    </a:rPr>
                                    <m:t>+</m:t>
                                  </m:r>
                                  <m:r>
                                    <a:rPr lang="fr-FR" sz="1100" b="0" i="1" smtClean="0">
                                      <a:latin typeface="Cambria Math" panose="02040503050406030204" pitchFamily="18" charset="0"/>
                                    </a:rPr>
                                    <m:t>214 000</m:t>
                                  </m:r>
                                  <m:r>
                                    <a:rPr lang="fr-FR" sz="1100" b="0" i="1" smtClean="0">
                                      <a:latin typeface="Cambria Math" panose="02040503050406030204" pitchFamily="18" charset="0"/>
                                      <a:ea typeface="Cambria Math" panose="02040503050406030204" pitchFamily="18" charset="0"/>
                                    </a:rPr>
                                    <m:t>×169 000</m:t>
                                  </m:r>
                                </m:den>
                              </m:f>
                            </m:e>
                          </m:rad>
                          <m:r>
                            <a:rPr lang="fr-FR" sz="1100" i="1">
                              <a:latin typeface="Cambria Math" panose="02040503050406030204" pitchFamily="18" charset="0"/>
                              <a:ea typeface="Cambria Math" panose="02040503050406030204" pitchFamily="18" charset="0"/>
                            </a:rPr>
                            <m:t>×</m:t>
                          </m:r>
                          <m:f>
                            <m:fPr>
                              <m:ctrlPr>
                                <a:rPr lang="fr-FR" sz="1100" i="1">
                                  <a:latin typeface="Cambria Math" panose="02040503050406030204" pitchFamily="18" charset="0"/>
                                </a:rPr>
                              </m:ctrlPr>
                            </m:fPr>
                            <m:num>
                              <m:r>
                                <a:rPr lang="fr-FR" sz="1100" b="0" i="1" smtClean="0">
                                  <a:latin typeface="Cambria Math" panose="02040503050406030204" pitchFamily="18" charset="0"/>
                                </a:rPr>
                                <m:t>214 000</m:t>
                              </m:r>
                            </m:num>
                            <m:den>
                              <m:r>
                                <a:rPr lang="fr-FR" sz="1100" b="0" i="1" smtClean="0">
                                  <a:latin typeface="Cambria Math" panose="02040503050406030204" pitchFamily="18" charset="0"/>
                                </a:rPr>
                                <m:t>169 000</m:t>
                              </m:r>
                            </m:den>
                          </m:f>
                        </m:e>
                      </m:d>
                      <m:r>
                        <a:rPr lang="fr-FR" sz="1100" i="1" dirty="0">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a:latin typeface="Cambria Math" panose="02040503050406030204" pitchFamily="18" charset="0"/>
                                  <a:ea typeface="Cambria Math" panose="02040503050406030204" pitchFamily="18" charset="0"/>
                                </a:rPr>
                                <m:t>×</m:t>
                              </m:r>
                              <m:r>
                                <a:rPr lang="fr-FR" sz="1100" i="1">
                                  <a:latin typeface="Cambria Math" panose="02040503050406030204" pitchFamily="18" charset="0"/>
                                </a:rPr>
                                <m:t>4,357</m:t>
                              </m:r>
                              <m:r>
                                <a:rPr lang="fr-FR" sz="1100" i="1">
                                  <a:latin typeface="Cambria Math" panose="02040503050406030204" pitchFamily="18" charset="0"/>
                                  <a:ea typeface="Cambria Math" panose="02040503050406030204" pitchFamily="18" charset="0"/>
                                </a:rPr>
                                <m:t>×</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10</m:t>
                                  </m:r>
                                </m:sup>
                              </m:sSup>
                              <m:r>
                                <a:rPr lang="fr-FR" sz="1100" i="1">
                                  <a:latin typeface="Cambria Math" panose="02040503050406030204" pitchFamily="18" charset="0"/>
                                  <a:ea typeface="Cambria Math" panose="02040503050406030204" pitchFamily="18" charset="0"/>
                                </a:rPr>
                                <m:t>×214 000</m:t>
                              </m:r>
                            </m:num>
                            <m:den>
                              <m:sSup>
                                <m:sSupPr>
                                  <m:ctrlPr>
                                    <a:rPr lang="fr-FR" sz="1100" i="1">
                                      <a:latin typeface="Cambria Math" panose="02040503050406030204" pitchFamily="18" charset="0"/>
                                    </a:rPr>
                                  </m:ctrlPr>
                                </m:sSupPr>
                                <m:e>
                                  <m:r>
                                    <a:rPr lang="fr-FR" sz="1100" i="1">
                                      <a:latin typeface="Cambria Math" panose="02040503050406030204" pitchFamily="18" charset="0"/>
                                    </a:rPr>
                                    <m:t>169 000</m:t>
                                  </m:r>
                                </m:e>
                                <m:sup>
                                  <m:r>
                                    <a:rPr lang="fr-FR" sz="1100" i="1">
                                      <a:latin typeface="Cambria Math" panose="02040503050406030204" pitchFamily="18" charset="0"/>
                                    </a:rPr>
                                    <m:t>2</m:t>
                                  </m:r>
                                </m:sup>
                              </m:sSup>
                              <m:r>
                                <a:rPr lang="fr-FR" sz="1100" i="1">
                                  <a:latin typeface="Cambria Math" panose="02040503050406030204" pitchFamily="18" charset="0"/>
                                </a:rPr>
                                <m:t>+214 000</m:t>
                              </m:r>
                              <m:r>
                                <a:rPr lang="fr-FR" sz="1100" i="1">
                                  <a:latin typeface="Cambria Math" panose="02040503050406030204" pitchFamily="18" charset="0"/>
                                  <a:ea typeface="Cambria Math" panose="02040503050406030204" pitchFamily="18" charset="0"/>
                                </a:rPr>
                                <m:t>×169 000</m:t>
                              </m:r>
                            </m:den>
                          </m:f>
                        </m:e>
                      </m:rad>
                      <m:r>
                        <a:rPr lang="fr-FR" sz="1100" i="1">
                          <a:latin typeface="Cambria Math" panose="02040503050406030204" pitchFamily="18" charset="0"/>
                          <a:ea typeface="Cambria Math" panose="02040503050406030204" pitchFamily="18" charset="0"/>
                        </a:rPr>
                        <m:t>×</m:t>
                      </m:r>
                      <m:f>
                        <m:fPr>
                          <m:ctrlPr>
                            <a:rPr lang="fr-FR" sz="1100" i="1">
                              <a:latin typeface="Cambria Math" panose="02040503050406030204" pitchFamily="18" charset="0"/>
                            </a:rPr>
                          </m:ctrlPr>
                        </m:fPr>
                        <m:num>
                          <m:r>
                            <a:rPr lang="fr-FR" sz="1100" i="1">
                              <a:latin typeface="Cambria Math" panose="02040503050406030204" pitchFamily="18" charset="0"/>
                            </a:rPr>
                            <m:t>214 000</m:t>
                          </m:r>
                        </m:num>
                        <m:den>
                          <m:r>
                            <a:rPr lang="fr-FR" sz="1100" i="1">
                              <a:latin typeface="Cambria Math" panose="02040503050406030204" pitchFamily="18" charset="0"/>
                            </a:rPr>
                            <m:t>169 000</m:t>
                          </m:r>
                        </m:den>
                      </m:f>
                    </m:oMath>
                    <m:oMath xmlns:m="http://schemas.openxmlformats.org/officeDocument/2006/math">
                      <m:borderBox>
                        <m:borderBoxPr>
                          <m:ctrlPr>
                            <a:rPr lang="fr-FR" sz="1100" i="1" smtClean="0">
                              <a:latin typeface="Cambria Math" panose="02040503050406030204" pitchFamily="18" charset="0"/>
                            </a:rPr>
                          </m:ctrlPr>
                        </m:borderBoxPr>
                        <m:e>
                          <m:r>
                            <m:rPr>
                              <m:sty m:val="p"/>
                            </m:rPr>
                            <a:rPr lang="el-GR" sz="1100" i="1">
                              <a:latin typeface="Cambria Math" panose="02040503050406030204" pitchFamily="18" charset="0"/>
                            </a:rPr>
                            <m:t>Δ</m:t>
                          </m:r>
                          <m:r>
                            <a:rPr lang="fr-FR" sz="1100" i="1">
                              <a:latin typeface="Cambria Math" panose="02040503050406030204" pitchFamily="18" charset="0"/>
                            </a:rPr>
                            <m:t>𝑣</m:t>
                          </m:r>
                          <m:r>
                            <a:rPr lang="fr-FR" sz="1100" i="1">
                              <a:latin typeface="Cambria Math" panose="02040503050406030204" pitchFamily="18" charset="0"/>
                            </a:rPr>
                            <m:t>=673,75 </m:t>
                          </m:r>
                          <m:r>
                            <a:rPr lang="fr-FR" sz="1100" i="1">
                              <a:latin typeface="Cambria Math" panose="02040503050406030204" pitchFamily="18" charset="0"/>
                            </a:rPr>
                            <m:t>𝑚</m:t>
                          </m:r>
                          <m:r>
                            <a:rPr lang="fr-FR" sz="1100" i="1">
                              <a:latin typeface="Cambria Math" panose="02040503050406030204" pitchFamily="18" charset="0"/>
                            </a:rPr>
                            <m:t>/</m:t>
                          </m:r>
                          <m:r>
                            <a:rPr lang="fr-FR" sz="1100" i="1">
                              <a:latin typeface="Cambria Math" panose="02040503050406030204" pitchFamily="18" charset="0"/>
                            </a:rPr>
                            <m:t>𝑠</m:t>
                          </m:r>
                        </m:e>
                      </m:borderBox>
                    </m:oMath>
                  </m:oMathPara>
                </a14:m>
                <a:br>
                  <a:rPr lang="fr-FR" sz="1100" dirty="0"/>
                </a:br>
                <a:br>
                  <a:rPr lang="fr-FR" dirty="0"/>
                </a:br>
                <a:endParaRPr lang="fr-FR" dirty="0"/>
              </a:p>
            </p:txBody>
          </p:sp>
        </mc:Choice>
        <mc:Fallback xmlns="">
          <p:sp>
            <p:nvSpPr>
              <p:cNvPr id="6" name="ZoneTexte 5">
                <a:extLst>
                  <a:ext uri="{FF2B5EF4-FFF2-40B4-BE49-F238E27FC236}">
                    <a16:creationId xmlns:a16="http://schemas.microsoft.com/office/drawing/2014/main" id="{21D1F010-6A4E-40B1-B733-329F8C08BB8B}"/>
                  </a:ext>
                </a:extLst>
              </p:cNvPr>
              <p:cNvSpPr txBox="1">
                <a:spLocks noRot="1" noChangeAspect="1" noMove="1" noResize="1" noEditPoints="1" noAdjustHandles="1" noChangeArrowheads="1" noChangeShapeType="1" noTextEdit="1"/>
              </p:cNvSpPr>
              <p:nvPr/>
            </p:nvSpPr>
            <p:spPr>
              <a:xfrm>
                <a:off x="4315933" y="2725272"/>
                <a:ext cx="6918878" cy="2840842"/>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E334626B-006C-4C7D-B28D-4A88B396C940}"/>
                  </a:ext>
                </a:extLst>
              </p:cNvPr>
              <p:cNvSpPr txBox="1"/>
              <p:nvPr/>
            </p:nvSpPr>
            <p:spPr>
              <a:xfrm>
                <a:off x="629588" y="6013379"/>
                <a:ext cx="4676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rPr>
                            <m:t>0</m:t>
                          </m:r>
                        </m:sub>
                      </m:sSub>
                    </m:oMath>
                  </m:oMathPara>
                </a14:m>
                <a:endParaRPr lang="fr-FR" dirty="0"/>
              </a:p>
            </p:txBody>
          </p:sp>
        </mc:Choice>
        <mc:Fallback xmlns="">
          <p:sp>
            <p:nvSpPr>
              <p:cNvPr id="7" name="ZoneTexte 6">
                <a:extLst>
                  <a:ext uri="{FF2B5EF4-FFF2-40B4-BE49-F238E27FC236}">
                    <a16:creationId xmlns:a16="http://schemas.microsoft.com/office/drawing/2014/main" id="{E334626B-006C-4C7D-B28D-4A88B396C940}"/>
                  </a:ext>
                </a:extLst>
              </p:cNvPr>
              <p:cNvSpPr txBox="1">
                <a:spLocks noRot="1" noChangeAspect="1" noMove="1" noResize="1" noEditPoints="1" noAdjustHandles="1" noChangeArrowheads="1" noChangeShapeType="1" noTextEdit="1"/>
              </p:cNvSpPr>
              <p:nvPr/>
            </p:nvSpPr>
            <p:spPr>
              <a:xfrm>
                <a:off x="629588" y="6013379"/>
                <a:ext cx="467692" cy="369332"/>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176F771C-65B6-435F-A7B8-CA6665CF2E2F}"/>
                  </a:ext>
                </a:extLst>
              </p:cNvPr>
              <p:cNvSpPr txBox="1"/>
              <p:nvPr/>
            </p:nvSpPr>
            <p:spPr>
              <a:xfrm>
                <a:off x="629588" y="5644047"/>
                <a:ext cx="4623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rPr>
                            <m:t>1</m:t>
                          </m:r>
                        </m:sub>
                      </m:sSub>
                    </m:oMath>
                  </m:oMathPara>
                </a14:m>
                <a:endParaRPr lang="fr-FR" dirty="0"/>
              </a:p>
            </p:txBody>
          </p:sp>
        </mc:Choice>
        <mc:Fallback xmlns="">
          <p:sp>
            <p:nvSpPr>
              <p:cNvPr id="8" name="ZoneTexte 7">
                <a:extLst>
                  <a:ext uri="{FF2B5EF4-FFF2-40B4-BE49-F238E27FC236}">
                    <a16:creationId xmlns:a16="http://schemas.microsoft.com/office/drawing/2014/main" id="{176F771C-65B6-435F-A7B8-CA6665CF2E2F}"/>
                  </a:ext>
                </a:extLst>
              </p:cNvPr>
              <p:cNvSpPr txBox="1">
                <a:spLocks noRot="1" noChangeAspect="1" noMove="1" noResize="1" noEditPoints="1" noAdjustHandles="1" noChangeArrowheads="1" noChangeShapeType="1" noTextEdit="1"/>
              </p:cNvSpPr>
              <p:nvPr/>
            </p:nvSpPr>
            <p:spPr>
              <a:xfrm>
                <a:off x="629588" y="5644047"/>
                <a:ext cx="462370" cy="369332"/>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7FE50FBA-8F3C-4DAD-94F2-F0B4815C1929}"/>
                  </a:ext>
                </a:extLst>
              </p:cNvPr>
              <p:cNvSpPr txBox="1"/>
              <p:nvPr/>
            </p:nvSpPr>
            <p:spPr>
              <a:xfrm>
                <a:off x="624266" y="5274715"/>
                <a:ext cx="4676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rPr>
                            <m:t>2</m:t>
                          </m:r>
                        </m:sub>
                      </m:sSub>
                    </m:oMath>
                  </m:oMathPara>
                </a14:m>
                <a:endParaRPr lang="fr-FR" dirty="0"/>
              </a:p>
            </p:txBody>
          </p:sp>
        </mc:Choice>
        <mc:Fallback xmlns="">
          <p:sp>
            <p:nvSpPr>
              <p:cNvPr id="9" name="ZoneTexte 8">
                <a:extLst>
                  <a:ext uri="{FF2B5EF4-FFF2-40B4-BE49-F238E27FC236}">
                    <a16:creationId xmlns:a16="http://schemas.microsoft.com/office/drawing/2014/main" id="{7FE50FBA-8F3C-4DAD-94F2-F0B4815C1929}"/>
                  </a:ext>
                </a:extLst>
              </p:cNvPr>
              <p:cNvSpPr txBox="1">
                <a:spLocks noRot="1" noChangeAspect="1" noMove="1" noResize="1" noEditPoints="1" noAdjustHandles="1" noChangeArrowheads="1" noChangeShapeType="1" noTextEdit="1"/>
              </p:cNvSpPr>
              <p:nvPr/>
            </p:nvSpPr>
            <p:spPr>
              <a:xfrm>
                <a:off x="624266" y="5274715"/>
                <a:ext cx="467692" cy="369332"/>
              </a:xfrm>
              <a:prstGeom prst="rect">
                <a:avLst/>
              </a:prstGeom>
              <a:blipFill>
                <a:blip r:embed="rId6"/>
                <a:stretch>
                  <a:fillRect/>
                </a:stretch>
              </a:blipFill>
            </p:spPr>
            <p:txBody>
              <a:bodyPr/>
              <a:lstStyle/>
              <a:p>
                <a:r>
                  <a:rPr lang="fr-FR">
                    <a:noFill/>
                  </a:rPr>
                  <a:t> </a:t>
                </a:r>
              </a:p>
            </p:txBody>
          </p:sp>
        </mc:Fallback>
      </mc:AlternateContent>
      <p:cxnSp>
        <p:nvCxnSpPr>
          <p:cNvPr id="11" name="Connecteur droit avec flèche 10">
            <a:extLst>
              <a:ext uri="{FF2B5EF4-FFF2-40B4-BE49-F238E27FC236}">
                <a16:creationId xmlns:a16="http://schemas.microsoft.com/office/drawing/2014/main" id="{38B342B5-4D36-4947-B70F-BA8FC8D5595B}"/>
              </a:ext>
            </a:extLst>
          </p:cNvPr>
          <p:cNvCxnSpPr>
            <a:cxnSpLocks/>
            <a:stCxn id="7" idx="3"/>
          </p:cNvCxnSpPr>
          <p:nvPr/>
        </p:nvCxnSpPr>
        <p:spPr>
          <a:xfrm>
            <a:off x="1097280" y="6198045"/>
            <a:ext cx="1828719" cy="620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D174F200-E013-4C9A-874E-9B96C1907231}"/>
              </a:ext>
            </a:extLst>
          </p:cNvPr>
          <p:cNvCxnSpPr/>
          <p:nvPr/>
        </p:nvCxnSpPr>
        <p:spPr>
          <a:xfrm flipV="1">
            <a:off x="1091958" y="3261946"/>
            <a:ext cx="1721580" cy="26289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5C8F5342-E4A8-4A99-BFBD-D4FD504EF2A7}"/>
              </a:ext>
            </a:extLst>
          </p:cNvPr>
          <p:cNvCxnSpPr>
            <a:stCxn id="9" idx="3"/>
          </p:cNvCxnSpPr>
          <p:nvPr/>
        </p:nvCxnSpPr>
        <p:spPr>
          <a:xfrm>
            <a:off x="1091958" y="5459381"/>
            <a:ext cx="1589696" cy="918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FB0C83EB-23A6-410B-A3B3-0B65DE663C59}"/>
              </a:ext>
            </a:extLst>
          </p:cNvPr>
          <p:cNvSpPr txBox="1"/>
          <p:nvPr/>
        </p:nvSpPr>
        <p:spPr>
          <a:xfrm>
            <a:off x="4622435" y="5441297"/>
            <a:ext cx="6939977" cy="369332"/>
          </a:xfrm>
          <a:prstGeom prst="rect">
            <a:avLst/>
          </a:prstGeom>
          <a:noFill/>
        </p:spPr>
        <p:txBody>
          <a:bodyPr wrap="none" rtlCol="0">
            <a:spAutoFit/>
          </a:bodyPr>
          <a:lstStyle/>
          <a:p>
            <a:r>
              <a:rPr lang="fr-FR" dirty="0"/>
              <a:t>Les premières manœuvres post alunissage coûterons 673,75 m/s de </a:t>
            </a:r>
            <a:r>
              <a:rPr lang="el-GR" dirty="0"/>
              <a:t>Δ</a:t>
            </a:r>
            <a:r>
              <a:rPr lang="fr-FR" dirty="0"/>
              <a:t>v</a:t>
            </a:r>
          </a:p>
        </p:txBody>
      </p:sp>
      <p:sp>
        <p:nvSpPr>
          <p:cNvPr id="14" name="ZoneTexte 13">
            <a:extLst>
              <a:ext uri="{FF2B5EF4-FFF2-40B4-BE49-F238E27FC236}">
                <a16:creationId xmlns:a16="http://schemas.microsoft.com/office/drawing/2014/main" id="{510F7467-A8ED-4A4D-8D32-37833AF27EB0}"/>
              </a:ext>
            </a:extLst>
          </p:cNvPr>
          <p:cNvSpPr txBox="1"/>
          <p:nvPr/>
        </p:nvSpPr>
        <p:spPr>
          <a:xfrm>
            <a:off x="8213784" y="814030"/>
            <a:ext cx="2941896" cy="923330"/>
          </a:xfrm>
          <a:prstGeom prst="rect">
            <a:avLst/>
          </a:prstGeom>
          <a:noFill/>
        </p:spPr>
        <p:txBody>
          <a:bodyPr wrap="none" rtlCol="0">
            <a:spAutoFit/>
          </a:bodyPr>
          <a:lstStyle/>
          <a:p>
            <a:r>
              <a:rPr lang="fr-FR" dirty="0"/>
              <a:t>III. Le </a:t>
            </a:r>
            <a:r>
              <a:rPr lang="el-GR" dirty="0"/>
              <a:t>Δ</a:t>
            </a:r>
            <a:r>
              <a:rPr lang="fr-FR" dirty="0"/>
              <a:t>v (5/9) </a:t>
            </a:r>
          </a:p>
          <a:p>
            <a:r>
              <a:rPr lang="fr-FR" dirty="0"/>
              <a:t>3. Maths et manœuvres (3/7)</a:t>
            </a:r>
            <a:br>
              <a:rPr lang="fr-FR" dirty="0"/>
            </a:br>
            <a:r>
              <a:rPr lang="fr-FR" dirty="0"/>
              <a:t>c. Avant l’alunissage</a:t>
            </a:r>
          </a:p>
        </p:txBody>
      </p:sp>
    </p:spTree>
    <p:extLst>
      <p:ext uri="{BB962C8B-B14F-4D97-AF65-F5344CB8AC3E}">
        <p14:creationId xmlns:p14="http://schemas.microsoft.com/office/powerpoint/2010/main" val="296650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DBEC0-8800-4F44-848D-D6548F842FC9}"/>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pic>
        <p:nvPicPr>
          <p:cNvPr id="5" name="Espace réservé du contenu 4">
            <a:extLst>
              <a:ext uri="{FF2B5EF4-FFF2-40B4-BE49-F238E27FC236}">
                <a16:creationId xmlns:a16="http://schemas.microsoft.com/office/drawing/2014/main" id="{A0B57446-2F25-48D5-B671-A52A20066A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11" y="2579191"/>
            <a:ext cx="3760788" cy="3760788"/>
          </a:xfr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3E9F32C3-2476-459C-B9AF-4D8CBC516144}"/>
                  </a:ext>
                </a:extLst>
              </p:cNvPr>
              <p:cNvSpPr txBox="1"/>
              <p:nvPr/>
            </p:nvSpPr>
            <p:spPr>
              <a:xfrm>
                <a:off x="2042803" y="2051348"/>
                <a:ext cx="9112877" cy="1461810"/>
              </a:xfrm>
              <a:prstGeom prst="rect">
                <a:avLst/>
              </a:prstGeom>
              <a:noFill/>
            </p:spPr>
            <p:txBody>
              <a:bodyPr wrap="square" rtlCol="0">
                <a:spAutoFit/>
              </a:bodyPr>
              <a:lstStyle/>
              <a:p>
                <a:pPr/>
                <a:r>
                  <a:rPr lang="fr-FR" sz="1100" dirty="0"/>
                  <a:t>Après ne plus avoir de vitesse, faites pause et noter bien qu’elle est votre altitude par rapport au sol. La formule que nous allons utiliser  va nous donner l’altitude optimale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𝑚</m:t>
                        </m:r>
                      </m:sub>
                    </m:sSub>
                  </m:oMath>
                </a14:m>
                <a:r>
                  <a:rPr lang="fr-FR" sz="1100" dirty="0"/>
                  <a:t>) pour démarrer notre moteur afin d’arriver à 0 m à 0 m/s.</a:t>
                </a:r>
                <a:br>
                  <a:rPr lang="fr-FR" sz="1100" dirty="0"/>
                </a:br>
                <a14:m>
                  <m:oMathPara xmlns:m="http://schemas.openxmlformats.org/officeDocument/2006/math">
                    <m:oMathParaPr>
                      <m:jc m:val="centerGroup"/>
                    </m:oMathParaPr>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𝑚</m:t>
                          </m:r>
                        </m:sub>
                      </m:sSub>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0</m:t>
                              </m:r>
                            </m:sub>
                          </m:sSub>
                        </m:num>
                        <m:den>
                          <m:r>
                            <a:rPr lang="fr-FR" sz="1100" b="0" i="1" smtClean="0">
                              <a:latin typeface="Cambria Math" panose="02040503050406030204" pitchFamily="18" charset="0"/>
                            </a:rPr>
                            <m:t>𝑟𝑝𝑝</m:t>
                          </m:r>
                          <m:r>
                            <a:rPr lang="fr-FR" sz="1100" b="0" i="1" smtClean="0">
                              <a:latin typeface="Cambria Math" panose="02040503050406030204" pitchFamily="18" charset="0"/>
                            </a:rPr>
                            <m:t>(∗)</m:t>
                          </m:r>
                        </m:den>
                      </m:f>
                    </m:oMath>
                    <m:oMath xmlns:m="http://schemas.openxmlformats.org/officeDocument/2006/math">
                      <m:sSub>
                        <m:sSubPr>
                          <m:ctrlPr>
                            <a:rPr lang="fr-FR" sz="1100" b="0" i="1" smtClean="0">
                              <a:latin typeface="Cambria Math" panose="02040503050406030204" pitchFamily="18" charset="0"/>
                            </a:rPr>
                          </m:ctrlPr>
                        </m:sSubPr>
                        <m:e>
                          <m:r>
                            <a:rPr lang="fr-FR" sz="1100" i="1">
                              <a:latin typeface="Cambria Math" panose="02040503050406030204" pitchFamily="18" charset="0"/>
                            </a:rPr>
                            <m:t>𝑟𝑝𝑝</m:t>
                          </m:r>
                        </m:e>
                        <m:sub>
                          <m:r>
                            <a:rPr lang="fr-FR" sz="1100" b="0" i="1" smtClean="0">
                              <a:latin typeface="Cambria Math" panose="02040503050406030204" pitchFamily="18" charset="0"/>
                            </a:rPr>
                            <m:t>𝐿</m:t>
                          </m:r>
                        </m:sub>
                      </m:sSub>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𝑇h𝑟𝑢𝑠𝑡</m:t>
                          </m:r>
                        </m:num>
                        <m:den>
                          <m:r>
                            <a:rPr lang="fr-FR" sz="1100" b="0" i="1" smtClean="0">
                              <a:latin typeface="Cambria Math" panose="02040503050406030204" pitchFamily="18" charset="0"/>
                            </a:rPr>
                            <m:t>𝑚𝑎𝑠𝑠𝑒</m:t>
                          </m:r>
                          <m:r>
                            <a:rPr lang="fr-FR" sz="1100" b="0" i="1" smtClean="0">
                              <a:latin typeface="Cambria Math" panose="02040503050406030204" pitchFamily="18" charset="0"/>
                              <a:ea typeface="Cambria Math" panose="02040503050406030204" pitchFamily="18" charset="0"/>
                            </a:rPr>
                            <m:t>×</m:t>
                          </m:r>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𝑔</m:t>
                              </m:r>
                            </m:e>
                            <m:sub>
                              <m:r>
                                <a:rPr lang="fr-FR" sz="1100" b="0" i="1" smtClean="0">
                                  <a:latin typeface="Cambria Math" panose="02040503050406030204" pitchFamily="18" charset="0"/>
                                  <a:ea typeface="Cambria Math" panose="02040503050406030204" pitchFamily="18" charset="0"/>
                                </a:rPr>
                                <m:t>𝐿</m:t>
                              </m:r>
                            </m:sub>
                          </m:sSub>
                        </m:den>
                      </m:f>
                    </m:oMath>
                  </m:oMathPara>
                </a14:m>
                <a:endParaRPr lang="fr-FR" sz="1100" dirty="0"/>
              </a:p>
              <a:p>
                <a:pPr/>
                <a14:m>
                  <m:oMathPara xmlns:m="http://schemas.openxmlformats.org/officeDocument/2006/math">
                    <m:oMathParaPr>
                      <m:jc m:val="centerGroup"/>
                    </m:oMathParaPr>
                    <m:oMath xmlns:m="http://schemas.openxmlformats.org/officeDocument/2006/math">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𝑔</m:t>
                          </m:r>
                        </m:e>
                        <m:sub>
                          <m:r>
                            <a:rPr lang="fr-FR" sz="1100" b="0" i="1" smtClean="0">
                              <a:latin typeface="Cambria Math" panose="02040503050406030204" pitchFamily="18" charset="0"/>
                            </a:rPr>
                            <m:t>𝐿</m:t>
                          </m:r>
                        </m:sub>
                      </m:sSub>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𝐺𝑀</m:t>
                              </m:r>
                            </m:e>
                            <m:sub>
                              <m:r>
                                <a:rPr lang="fr-FR" sz="1100" b="0" i="1" smtClean="0">
                                  <a:latin typeface="Cambria Math" panose="02040503050406030204" pitchFamily="18" charset="0"/>
                                </a:rPr>
                                <m:t>𝐿</m:t>
                              </m:r>
                            </m:sub>
                          </m:sSub>
                        </m:num>
                        <m:den>
                          <m:sSup>
                            <m:sSupPr>
                              <m:ctrlPr>
                                <a:rPr lang="fr-FR" sz="1100" b="0" i="1" smtClean="0">
                                  <a:latin typeface="Cambria Math" panose="02040503050406030204" pitchFamily="18" charset="0"/>
                                </a:rPr>
                              </m:ctrlPr>
                            </m:sSupPr>
                            <m:e>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𝑅</m:t>
                                  </m:r>
                                </m:e>
                                <m:sub>
                                  <m:r>
                                    <a:rPr lang="fr-FR" sz="1100" b="0" i="1" smtClean="0">
                                      <a:latin typeface="Cambria Math" panose="02040503050406030204" pitchFamily="18" charset="0"/>
                                    </a:rPr>
                                    <m:t>𝐿</m:t>
                                  </m:r>
                                </m:sub>
                              </m:sSub>
                            </m:e>
                            <m:sup>
                              <m:r>
                                <a:rPr lang="fr-FR" sz="1100" b="0" i="1" smtClean="0">
                                  <a:latin typeface="Cambria Math" panose="02040503050406030204" pitchFamily="18" charset="0"/>
                                </a:rPr>
                                <m:t>2</m:t>
                              </m:r>
                            </m:sup>
                          </m:sSup>
                        </m:den>
                      </m:f>
                    </m:oMath>
                  </m:oMathPara>
                </a14:m>
                <a:br>
                  <a:rPr lang="fr-FR" sz="1100" dirty="0"/>
                </a:br>
                <a:endParaRPr lang="fr-FR" sz="1100" dirty="0"/>
              </a:p>
            </p:txBody>
          </p:sp>
        </mc:Choice>
        <mc:Fallback xmlns="">
          <p:sp>
            <p:nvSpPr>
              <p:cNvPr id="7" name="ZoneTexte 6">
                <a:extLst>
                  <a:ext uri="{FF2B5EF4-FFF2-40B4-BE49-F238E27FC236}">
                    <a16:creationId xmlns:a16="http://schemas.microsoft.com/office/drawing/2014/main" id="{3E9F32C3-2476-459C-B9AF-4D8CBC516144}"/>
                  </a:ext>
                </a:extLst>
              </p:cNvPr>
              <p:cNvSpPr txBox="1">
                <a:spLocks noRot="1" noChangeAspect="1" noMove="1" noResize="1" noEditPoints="1" noAdjustHandles="1" noChangeArrowheads="1" noChangeShapeType="1" noTextEdit="1"/>
              </p:cNvSpPr>
              <p:nvPr/>
            </p:nvSpPr>
            <p:spPr>
              <a:xfrm>
                <a:off x="2042803" y="2051348"/>
                <a:ext cx="9112877" cy="1461810"/>
              </a:xfrm>
              <a:prstGeom prst="rect">
                <a:avLst/>
              </a:prstGeom>
              <a:blipFill>
                <a:blip r:embed="rId3"/>
                <a:stretch>
                  <a:fillRect t="-41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DAB43175-C1FF-4C57-B396-A71E9CCECF21}"/>
                  </a:ext>
                </a:extLst>
              </p:cNvPr>
              <p:cNvSpPr txBox="1"/>
              <p:nvPr/>
            </p:nvSpPr>
            <p:spPr>
              <a:xfrm>
                <a:off x="3801898" y="3508008"/>
                <a:ext cx="8390102" cy="2785186"/>
              </a:xfrm>
              <a:prstGeom prst="rect">
                <a:avLst/>
              </a:prstGeom>
              <a:noFill/>
            </p:spPr>
            <p:txBody>
              <a:bodyPr wrap="square" rtlCol="0">
                <a:spAutoFit/>
              </a:bodyPr>
              <a:lstStyle/>
              <a:p>
                <a:pPr/>
                <a:r>
                  <a:rPr lang="fr-FR" sz="1100" dirty="0"/>
                  <a:t>Cette manœuvre est la seule manœuvre que nous ne pouvons pas préparer avant la construction de l’atterrisseur Le </a:t>
                </a:r>
                <a:r>
                  <a:rPr lang="fr-FR" sz="1100" dirty="0" err="1"/>
                  <a:t>Thrust</a:t>
                </a:r>
                <a:r>
                  <a:rPr lang="fr-FR" sz="1100" dirty="0"/>
                  <a:t> c’est la poussée du moteur qu’on trouve simplement dans la description du moteur dans le VAB. Masse c’est la masse actuelle de notre vaisseau et non de notre vaisseau avant de partir. Et bien oui, entre temps nous avons utilisé pas mal de fuel ! Nous verrons ceci en bas .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 </m:t>
                        </m:r>
                        <m:r>
                          <a:rPr lang="fr-FR" sz="1100" b="0" i="1" smtClean="0">
                            <a:latin typeface="Cambria Math" panose="02040503050406030204" pitchFamily="18" charset="0"/>
                          </a:rPr>
                          <m:t>𝑅</m:t>
                        </m:r>
                      </m:e>
                      <m:sub>
                        <m:r>
                          <a:rPr lang="fr-FR" sz="1100" b="0" i="1" smtClean="0">
                            <a:latin typeface="Cambria Math" panose="02040503050406030204" pitchFamily="18" charset="0"/>
                          </a:rPr>
                          <m:t>𝐿</m:t>
                        </m:r>
                      </m:sub>
                    </m:sSub>
                  </m:oMath>
                </a14:m>
                <a:r>
                  <a:rPr lang="fr-FR" sz="1100" dirty="0"/>
                  <a:t> c’est le rayon de la Lune qui est de 164 km. Voici la formule pour trouver la masse restante :</a:t>
                </a:r>
                <a:br>
                  <a:rPr lang="fr-FR" sz="1100" dirty="0"/>
                </a:br>
                <a14:m>
                  <m:oMath xmlns:m="http://schemas.openxmlformats.org/officeDocument/2006/math">
                    <m:r>
                      <a:rPr lang="fr-FR" sz="1100" i="1">
                        <a:latin typeface="Cambria Math" panose="02040503050406030204" pitchFamily="18" charset="0"/>
                      </a:rPr>
                      <m:t>𝑚</m:t>
                    </m:r>
                    <m:r>
                      <a:rPr lang="fr-FR" sz="1100" i="1">
                        <a:latin typeface="Cambria Math" panose="02040503050406030204" pitchFamily="18" charset="0"/>
                      </a:rPr>
                      <m:t>=</m:t>
                    </m:r>
                    <m:r>
                      <a:rPr lang="fr-FR" sz="1100" i="1">
                        <a:latin typeface="Cambria Math" panose="02040503050406030204" pitchFamily="18" charset="0"/>
                      </a:rPr>
                      <m:t>𝑚</m:t>
                    </m:r>
                    <m:r>
                      <a:rPr lang="fr-FR" sz="1100" i="1">
                        <a:latin typeface="Cambria Math" panose="02040503050406030204" pitchFamily="18" charset="0"/>
                      </a:rPr>
                      <m:t>0+</m:t>
                    </m:r>
                    <m:r>
                      <a:rPr lang="fr-FR" sz="1100" i="1">
                        <a:latin typeface="Cambria Math" panose="02040503050406030204" pitchFamily="18" charset="0"/>
                      </a:rPr>
                      <m:t>𝑚</m:t>
                    </m:r>
                    <m:r>
                      <a:rPr lang="fr-FR" sz="1100" i="1">
                        <a:latin typeface="Cambria Math" panose="02040503050406030204" pitchFamily="18" charset="0"/>
                      </a:rPr>
                      <m:t>1</m:t>
                    </m:r>
                    <m:d>
                      <m:dPr>
                        <m:ctrlPr>
                          <a:rPr lang="fr-FR" sz="1100" i="1">
                            <a:latin typeface="Cambria Math" panose="02040503050406030204" pitchFamily="18" charset="0"/>
                            <a:ea typeface="Cambria Math" panose="02040503050406030204" pitchFamily="18" charset="0"/>
                          </a:rPr>
                        </m:ctrlPr>
                      </m:dPr>
                      <m:e>
                        <m:r>
                          <a:rPr lang="fr-FR" sz="1100" i="1">
                            <a:latin typeface="Cambria Math" panose="02040503050406030204" pitchFamily="18" charset="0"/>
                            <a:ea typeface="Cambria Math" panose="02040503050406030204" pitchFamily="18" charset="0"/>
                          </a:rPr>
                          <m:t>1−</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𝑒</m:t>
                            </m:r>
                          </m:e>
                          <m:sup>
                            <m:d>
                              <m:dPr>
                                <m:ctrlPr>
                                  <a:rPr lang="fr-FR" sz="1100" i="1" smtClean="0">
                                    <a:latin typeface="Cambria Math" panose="02040503050406030204" pitchFamily="18" charset="0"/>
                                    <a:ea typeface="Cambria Math" panose="02040503050406030204" pitchFamily="18" charset="0"/>
                                  </a:rPr>
                                </m:ctrlPr>
                              </m:dPr>
                              <m:e>
                                <m:f>
                                  <m:fPr>
                                    <m:ctrlPr>
                                      <a:rPr lang="fr-FR" sz="1100" i="1" smtClean="0">
                                        <a:latin typeface="Cambria Math" panose="02040503050406030204" pitchFamily="18" charset="0"/>
                                        <a:ea typeface="Cambria Math" panose="02040503050406030204" pitchFamily="18" charset="0"/>
                                      </a:rPr>
                                    </m:ctrlPr>
                                  </m:fPr>
                                  <m:num>
                                    <m:r>
                                      <a:rPr lang="fr-FR" sz="1100" b="0" i="1" smtClean="0">
                                        <a:latin typeface="Cambria Math" panose="02040503050406030204" pitchFamily="18" charset="0"/>
                                        <a:ea typeface="Cambria Math" panose="02040503050406030204" pitchFamily="18" charset="0"/>
                                      </a:rPr>
                                      <m:t>−</m:t>
                                    </m:r>
                                    <m:r>
                                      <m:rPr>
                                        <m:sty m:val="p"/>
                                      </m:rPr>
                                      <a:rPr lang="el-GR" sz="1100" b="0" i="1" smtClean="0">
                                        <a:latin typeface="Cambria Math" panose="02040503050406030204" pitchFamily="18" charset="0"/>
                                        <a:ea typeface="Cambria Math" panose="02040503050406030204" pitchFamily="18" charset="0"/>
                                      </a:rPr>
                                      <m:t>Δ</m:t>
                                    </m:r>
                                    <m:r>
                                      <a:rPr lang="fr-FR" sz="1100" b="0" i="1" smtClean="0">
                                        <a:latin typeface="Cambria Math" panose="02040503050406030204" pitchFamily="18" charset="0"/>
                                        <a:ea typeface="Cambria Math" panose="02040503050406030204" pitchFamily="18" charset="0"/>
                                      </a:rPr>
                                      <m:t>𝑣</m:t>
                                    </m:r>
                                  </m:num>
                                  <m:den>
                                    <m:r>
                                      <a:rPr lang="fr-FR" sz="1100" b="0" i="1" smtClean="0">
                                        <a:latin typeface="Cambria Math" panose="02040503050406030204" pitchFamily="18" charset="0"/>
                                        <a:ea typeface="Cambria Math" panose="02040503050406030204" pitchFamily="18" charset="0"/>
                                      </a:rPr>
                                      <m:t>𝑣𝑒</m:t>
                                    </m:r>
                                  </m:den>
                                </m:f>
                              </m:e>
                            </m:d>
                          </m:sup>
                        </m:sSup>
                      </m:e>
                    </m:d>
                  </m:oMath>
                </a14:m>
                <a:r>
                  <a:rPr lang="fr-FR" sz="1100" dirty="0"/>
                  <a:t> avec m0 la masse à vide, m1 la masse du vaisseau plein, e  la fonction exponentielle, </a:t>
                </a:r>
                <a:r>
                  <a:rPr lang="el-GR" sz="1100" dirty="0"/>
                  <a:t>Δ</a:t>
                </a:r>
                <a:r>
                  <a:rPr lang="fr-FR" sz="1100" dirty="0"/>
                  <a:t>v les m/s utilisés avant et </a:t>
                </a:r>
                <a14:m>
                  <m:oMath xmlns:m="http://schemas.openxmlformats.org/officeDocument/2006/math">
                    <m:r>
                      <a:rPr lang="fr-FR" sz="1100" b="0" i="1" smtClean="0">
                        <a:latin typeface="Cambria Math" panose="02040503050406030204" pitchFamily="18" charset="0"/>
                      </a:rPr>
                      <m:t>𝑣𝑒</m:t>
                    </m:r>
                    <m:r>
                      <a:rPr lang="fr-FR" sz="1100" b="0" i="1" smtClean="0">
                        <a:latin typeface="Cambria Math" panose="02040503050406030204" pitchFamily="18" charset="0"/>
                      </a:rPr>
                      <m:t>=</m:t>
                    </m:r>
                    <m:r>
                      <a:rPr lang="fr-FR" sz="1100" b="0" i="1" smtClean="0">
                        <a:latin typeface="Cambria Math" panose="02040503050406030204" pitchFamily="18" charset="0"/>
                      </a:rPr>
                      <m:t>𝑖𝑠𝑝</m:t>
                    </m:r>
                    <m:r>
                      <a:rPr lang="fr-FR" sz="1100" b="0" i="1" smtClean="0">
                        <a:latin typeface="Cambria Math" panose="02040503050406030204" pitchFamily="18" charset="0"/>
                        <a:ea typeface="Cambria Math" panose="02040503050406030204" pitchFamily="18" charset="0"/>
                      </a:rPr>
                      <m:t>×9,81</m:t>
                    </m:r>
                  </m:oMath>
                </a14:m>
                <a:r>
                  <a:rPr lang="fr-FR" sz="1100" dirty="0"/>
                  <a:t>, </a:t>
                </a:r>
                <a:r>
                  <a:rPr lang="fr-FR" sz="1100" dirty="0" err="1"/>
                  <a:t>isp</a:t>
                </a:r>
                <a:r>
                  <a:rPr lang="fr-FR" sz="1100" dirty="0"/>
                  <a:t> étant l’</a:t>
                </a:r>
                <a:r>
                  <a:rPr lang="fr-FR" sz="1100" dirty="0" err="1"/>
                  <a:t>isp</a:t>
                </a:r>
                <a:r>
                  <a:rPr lang="fr-FR" sz="1100" dirty="0"/>
                  <a:t> de notre moteur. Au final, nous avons : </a:t>
                </a:r>
                <a:br>
                  <a:rPr lang="fr-FR" sz="1100" dirty="0"/>
                </a:br>
                <a14:m>
                  <m:oMathPara xmlns:m="http://schemas.openxmlformats.org/officeDocument/2006/math">
                    <m:oMathParaPr>
                      <m:jc m:val="centerGroup"/>
                    </m:oMathParaPr>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𝑚</m:t>
                          </m:r>
                        </m:sub>
                      </m:sSub>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0</m:t>
                              </m:r>
                            </m:sub>
                          </m:sSub>
                        </m:num>
                        <m:den>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𝑇h𝑟𝑢𝑠𝑡</m:t>
                              </m:r>
                            </m:num>
                            <m:den>
                              <m:d>
                                <m:dPr>
                                  <m:ctrlPr>
                                    <a:rPr lang="fr-FR" sz="1100" b="0" i="1" smtClean="0">
                                      <a:latin typeface="Cambria Math" panose="02040503050406030204" pitchFamily="18" charset="0"/>
                                    </a:rPr>
                                  </m:ctrlPr>
                                </m:dPr>
                                <m:e>
                                  <m:r>
                                    <a:rPr lang="fr-FR" sz="1100" b="0" i="1" smtClean="0">
                                      <a:latin typeface="Cambria Math" panose="02040503050406030204" pitchFamily="18" charset="0"/>
                                    </a:rPr>
                                    <m:t>𝑚</m:t>
                                  </m:r>
                                  <m:r>
                                    <a:rPr lang="fr-FR" sz="1100" b="0" i="1" smtClean="0">
                                      <a:latin typeface="Cambria Math" panose="02040503050406030204" pitchFamily="18" charset="0"/>
                                    </a:rPr>
                                    <m:t>0+</m:t>
                                  </m:r>
                                  <m:r>
                                    <a:rPr lang="fr-FR" sz="1100" b="0" i="1" smtClean="0">
                                      <a:latin typeface="Cambria Math" panose="02040503050406030204" pitchFamily="18" charset="0"/>
                                    </a:rPr>
                                    <m:t>𝑚</m:t>
                                  </m:r>
                                  <m:r>
                                    <a:rPr lang="fr-FR" sz="1100" b="0" i="1" smtClean="0">
                                      <a:latin typeface="Cambria Math" panose="02040503050406030204" pitchFamily="18" charset="0"/>
                                    </a:rPr>
                                    <m:t>1</m:t>
                                  </m:r>
                                  <m:d>
                                    <m:dPr>
                                      <m:ctrlPr>
                                        <a:rPr lang="fr-FR" sz="1100" b="0" i="1" smtClean="0">
                                          <a:latin typeface="Cambria Math" panose="02040503050406030204" pitchFamily="18" charset="0"/>
                                        </a:rPr>
                                      </m:ctrlPr>
                                    </m:dPr>
                                    <m:e>
                                      <m:r>
                                        <a:rPr lang="fr-FR" sz="1100" b="0" i="1" smtClean="0">
                                          <a:latin typeface="Cambria Math" panose="02040503050406030204" pitchFamily="18" charset="0"/>
                                        </a:rPr>
                                        <m:t>1−</m:t>
                                      </m:r>
                                      <m:sSup>
                                        <m:sSupPr>
                                          <m:ctrlPr>
                                            <a:rPr lang="fr-FR" sz="1100" b="0" i="1" smtClean="0">
                                              <a:latin typeface="Cambria Math" panose="02040503050406030204" pitchFamily="18" charset="0"/>
                                            </a:rPr>
                                          </m:ctrlPr>
                                        </m:sSupPr>
                                        <m:e>
                                          <m:r>
                                            <a:rPr lang="fr-FR" sz="1100" b="0" i="1" smtClean="0">
                                              <a:latin typeface="Cambria Math" panose="02040503050406030204" pitchFamily="18" charset="0"/>
                                            </a:rPr>
                                            <m:t>𝑒</m:t>
                                          </m:r>
                                        </m:e>
                                        <m:sup>
                                          <m:d>
                                            <m:dPr>
                                              <m:ctrlPr>
                                                <a:rPr lang="fr-FR" sz="1100" b="0" i="1" smtClean="0">
                                                  <a:latin typeface="Cambria Math" panose="02040503050406030204" pitchFamily="18" charset="0"/>
                                                </a:rPr>
                                              </m:ctrlPr>
                                            </m:dPr>
                                            <m:e>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m:t>
                                                  </m:r>
                                                  <m:r>
                                                    <m:rPr>
                                                      <m:sty m:val="p"/>
                                                    </m:rPr>
                                                    <a:rPr lang="el-GR" sz="1100" b="0" i="1" smtClean="0">
                                                      <a:latin typeface="Cambria Math" panose="02040503050406030204" pitchFamily="18" charset="0"/>
                                                    </a:rPr>
                                                    <m:t>Δ</m:t>
                                                  </m:r>
                                                  <m:r>
                                                    <a:rPr lang="fr-FR" sz="1100" b="0" i="1" smtClean="0">
                                                      <a:latin typeface="Cambria Math" panose="02040503050406030204" pitchFamily="18" charset="0"/>
                                                    </a:rPr>
                                                    <m:t>𝑣</m:t>
                                                  </m:r>
                                                </m:num>
                                                <m:den>
                                                  <m:r>
                                                    <a:rPr lang="fr-FR" sz="1100" b="0" i="1" smtClean="0">
                                                      <a:latin typeface="Cambria Math" panose="02040503050406030204" pitchFamily="18" charset="0"/>
                                                    </a:rPr>
                                                    <m:t>𝑣𝑒</m:t>
                                                  </m:r>
                                                </m:den>
                                              </m:f>
                                            </m:e>
                                          </m:d>
                                        </m:sup>
                                      </m:sSup>
                                    </m:e>
                                  </m:d>
                                </m:e>
                              </m:d>
                              <m:r>
                                <a:rPr lang="fr-FR" sz="1100" b="0" i="1" smtClean="0">
                                  <a:latin typeface="Cambria Math" panose="02040503050406030204" pitchFamily="18" charset="0"/>
                                  <a:ea typeface="Cambria Math" panose="02040503050406030204" pitchFamily="18" charset="0"/>
                                </a:rPr>
                                <m:t>×1,62</m:t>
                              </m:r>
                            </m:den>
                          </m:f>
                        </m:den>
                      </m:f>
                    </m:oMath>
                  </m:oMathPara>
                </a14:m>
                <a:br>
                  <a:rPr lang="fr-FR" sz="1100" dirty="0"/>
                </a:br>
                <a:br>
                  <a:rPr lang="fr-FR" sz="1100" dirty="0"/>
                </a:br>
                <a14:m>
                  <m:oMathPara xmlns:m="http://schemas.openxmlformats.org/officeDocument/2006/math">
                    <m:oMathParaPr>
                      <m:jc m:val="centerGroup"/>
                    </m:oMathParaPr>
                    <m:oMath xmlns:m="http://schemas.openxmlformats.org/officeDocument/2006/math">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𝑚</m:t>
                          </m:r>
                        </m:sub>
                      </m:sSub>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2500</m:t>
                          </m:r>
                        </m:num>
                        <m:den>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24000</m:t>
                              </m:r>
                            </m:num>
                            <m:den>
                              <m:d>
                                <m:dPr>
                                  <m:ctrlPr>
                                    <a:rPr lang="fr-FR" sz="1100" b="0" i="1" smtClean="0">
                                      <a:latin typeface="Cambria Math" panose="02040503050406030204" pitchFamily="18" charset="0"/>
                                    </a:rPr>
                                  </m:ctrlPr>
                                </m:dPr>
                                <m:e>
                                  <m:r>
                                    <a:rPr lang="fr-FR" sz="1100" b="0" i="1" smtClean="0">
                                      <a:latin typeface="Cambria Math" panose="02040503050406030204" pitchFamily="18" charset="0"/>
                                    </a:rPr>
                                    <m:t>3233+4233</m:t>
                                  </m:r>
                                  <m:d>
                                    <m:dPr>
                                      <m:ctrlPr>
                                        <a:rPr lang="fr-FR" sz="1100" b="0" i="1" smtClean="0">
                                          <a:latin typeface="Cambria Math" panose="02040503050406030204" pitchFamily="18" charset="0"/>
                                        </a:rPr>
                                      </m:ctrlPr>
                                    </m:dPr>
                                    <m:e>
                                      <m:r>
                                        <a:rPr lang="fr-FR" sz="1100" b="0" i="1" smtClean="0">
                                          <a:latin typeface="Cambria Math" panose="02040503050406030204" pitchFamily="18" charset="0"/>
                                        </a:rPr>
                                        <m:t>1−</m:t>
                                      </m:r>
                                      <m:sSup>
                                        <m:sSupPr>
                                          <m:ctrlPr>
                                            <a:rPr lang="fr-FR" sz="1100" b="0" i="1" smtClean="0">
                                              <a:latin typeface="Cambria Math" panose="02040503050406030204" pitchFamily="18" charset="0"/>
                                            </a:rPr>
                                          </m:ctrlPr>
                                        </m:sSupPr>
                                        <m:e>
                                          <m:r>
                                            <a:rPr lang="fr-FR" sz="1100" b="0" i="1" smtClean="0">
                                              <a:latin typeface="Cambria Math" panose="02040503050406030204" pitchFamily="18" charset="0"/>
                                            </a:rPr>
                                            <m:t>𝑒</m:t>
                                          </m:r>
                                        </m:e>
                                        <m:sup>
                                          <m:d>
                                            <m:dPr>
                                              <m:ctrlPr>
                                                <a:rPr lang="fr-FR" sz="1100" b="0" i="1" smtClean="0">
                                                  <a:latin typeface="Cambria Math" panose="02040503050406030204" pitchFamily="18" charset="0"/>
                                                </a:rPr>
                                              </m:ctrlPr>
                                            </m:dPr>
                                            <m:e>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−673</m:t>
                                                  </m:r>
                                                </m:num>
                                                <m:den>
                                                  <m:r>
                                                    <a:rPr lang="fr-FR" sz="1100" b="0" i="1" smtClean="0">
                                                      <a:latin typeface="Cambria Math" panose="02040503050406030204" pitchFamily="18" charset="0"/>
                                                    </a:rPr>
                                                    <m:t>345</m:t>
                                                  </m:r>
                                                  <m:r>
                                                    <a:rPr lang="fr-FR" sz="1100" b="0" i="1" smtClean="0">
                                                      <a:latin typeface="Cambria Math" panose="02040503050406030204" pitchFamily="18" charset="0"/>
                                                      <a:ea typeface="Cambria Math" panose="02040503050406030204" pitchFamily="18" charset="0"/>
                                                    </a:rPr>
                                                    <m:t>×9,81</m:t>
                                                  </m:r>
                                                </m:den>
                                              </m:f>
                                            </m:e>
                                          </m:d>
                                        </m:sup>
                                      </m:sSup>
                                    </m:e>
                                  </m:d>
                                </m:e>
                              </m:d>
                              <m:r>
                                <a:rPr lang="fr-FR" sz="1100" b="0" i="1" smtClean="0">
                                  <a:latin typeface="Cambria Math" panose="02040503050406030204" pitchFamily="18" charset="0"/>
                                  <a:ea typeface="Cambria Math" panose="02040503050406030204" pitchFamily="18" charset="0"/>
                                </a:rPr>
                                <m:t>×1,62</m:t>
                              </m:r>
                            </m:den>
                          </m:f>
                        </m:den>
                      </m:f>
                    </m:oMath>
                    <m:oMath xmlns:m="http://schemas.openxmlformats.org/officeDocument/2006/math">
                      <m:borderBox>
                        <m:borderBoxPr>
                          <m:ctrlPr>
                            <a:rPr lang="fr-FR" sz="1100" b="0" i="1" smtClean="0">
                              <a:latin typeface="Cambria Math" panose="02040503050406030204" pitchFamily="18" charset="0"/>
                            </a:rPr>
                          </m:ctrlPr>
                        </m:borderBoxPr>
                        <m:e>
                          <m:sSub>
                            <m:sSubPr>
                              <m:ctrlPr>
                                <a:rPr lang="fr-FR" sz="1100" i="1">
                                  <a:latin typeface="Cambria Math" panose="02040503050406030204" pitchFamily="18" charset="0"/>
                                </a:rPr>
                              </m:ctrlPr>
                            </m:sSubPr>
                            <m:e>
                              <m:r>
                                <a:rPr lang="fr-FR" sz="1100" i="1">
                                  <a:latin typeface="Cambria Math" panose="02040503050406030204" pitchFamily="18" charset="0"/>
                                </a:rPr>
                                <m:t>𝑧</m:t>
                              </m:r>
                            </m:e>
                            <m:sub>
                              <m:r>
                                <a:rPr lang="fr-FR" sz="1100" i="1">
                                  <a:latin typeface="Cambria Math" panose="02040503050406030204" pitchFamily="18" charset="0"/>
                                </a:rPr>
                                <m:t>𝑚</m:t>
                              </m:r>
                            </m:sub>
                          </m:sSub>
                          <m:r>
                            <a:rPr lang="fr-FR" sz="1100" i="1">
                              <a:latin typeface="Cambria Math" panose="02040503050406030204" pitchFamily="18" charset="0"/>
                            </a:rPr>
                            <m:t>=67</m:t>
                          </m:r>
                          <m:r>
                            <a:rPr lang="fr-FR" sz="1100" b="0" i="1" smtClean="0">
                              <a:latin typeface="Cambria Math" panose="02040503050406030204" pitchFamily="18" charset="0"/>
                            </a:rPr>
                            <m:t>4</m:t>
                          </m:r>
                          <m:r>
                            <a:rPr lang="fr-FR" sz="1100" i="1">
                              <a:latin typeface="Cambria Math" panose="02040503050406030204" pitchFamily="18" charset="0"/>
                            </a:rPr>
                            <m:t> </m:t>
                          </m:r>
                          <m:r>
                            <a:rPr lang="fr-FR" sz="1100" i="1">
                              <a:latin typeface="Cambria Math" panose="02040503050406030204" pitchFamily="18" charset="0"/>
                            </a:rPr>
                            <m:t>𝑚</m:t>
                          </m:r>
                        </m:e>
                      </m:borderBox>
                    </m:oMath>
                  </m:oMathPara>
                </a14:m>
                <a:endParaRPr lang="fr-FR" sz="1100" dirty="0"/>
              </a:p>
            </p:txBody>
          </p:sp>
        </mc:Choice>
        <mc:Fallback xmlns="">
          <p:sp>
            <p:nvSpPr>
              <p:cNvPr id="12" name="ZoneTexte 11">
                <a:extLst>
                  <a:ext uri="{FF2B5EF4-FFF2-40B4-BE49-F238E27FC236}">
                    <a16:creationId xmlns:a16="http://schemas.microsoft.com/office/drawing/2014/main" id="{DAB43175-C1FF-4C57-B396-A71E9CCECF21}"/>
                  </a:ext>
                </a:extLst>
              </p:cNvPr>
              <p:cNvSpPr txBox="1">
                <a:spLocks noRot="1" noChangeAspect="1" noMove="1" noResize="1" noEditPoints="1" noAdjustHandles="1" noChangeArrowheads="1" noChangeShapeType="1" noTextEdit="1"/>
              </p:cNvSpPr>
              <p:nvPr/>
            </p:nvSpPr>
            <p:spPr>
              <a:xfrm>
                <a:off x="3801898" y="3508008"/>
                <a:ext cx="8390102" cy="2785186"/>
              </a:xfrm>
              <a:prstGeom prst="rect">
                <a:avLst/>
              </a:prstGeom>
              <a:blipFill>
                <a:blip r:embed="rId4"/>
                <a:stretch>
                  <a:fillRect t="-219"/>
                </a:stretch>
              </a:blipFill>
            </p:spPr>
            <p:txBody>
              <a:bodyPr/>
              <a:lstStyle/>
              <a:p>
                <a:r>
                  <a:rPr lang="fr-FR">
                    <a:noFill/>
                  </a:rPr>
                  <a:t> </a:t>
                </a:r>
              </a:p>
            </p:txBody>
          </p:sp>
        </mc:Fallback>
      </mc:AlternateContent>
      <p:sp>
        <p:nvSpPr>
          <p:cNvPr id="13" name="Rectangle 12">
            <a:extLst>
              <a:ext uri="{FF2B5EF4-FFF2-40B4-BE49-F238E27FC236}">
                <a16:creationId xmlns:a16="http://schemas.microsoft.com/office/drawing/2014/main" id="{552DA1AF-F17D-4EE5-A0D6-D62B5C82664E}"/>
              </a:ext>
            </a:extLst>
          </p:cNvPr>
          <p:cNvSpPr/>
          <p:nvPr/>
        </p:nvSpPr>
        <p:spPr>
          <a:xfrm>
            <a:off x="41111" y="4255478"/>
            <a:ext cx="2340348" cy="2084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0AD012B0-BE1F-4A91-98F1-F256AF935C84}"/>
                  </a:ext>
                </a:extLst>
              </p:cNvPr>
              <p:cNvSpPr txBox="1"/>
              <p:nvPr/>
            </p:nvSpPr>
            <p:spPr>
              <a:xfrm>
                <a:off x="356330" y="4456467"/>
                <a:ext cx="3130349"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t>*Le </a:t>
                </a:r>
                <a:r>
                  <a:rPr lang="fr-FR" sz="1100" dirty="0" err="1"/>
                  <a:t>rpp</a:t>
                </a:r>
                <a:r>
                  <a:rPr lang="fr-FR" sz="1100" dirty="0"/>
                  <a:t> (rapport poids poussée) ou </a:t>
                </a:r>
                <a:r>
                  <a:rPr lang="fr-FR" sz="1100" dirty="0" err="1"/>
                  <a:t>twr</a:t>
                </a:r>
                <a:r>
                  <a:rPr lang="fr-FR" sz="1100" dirty="0"/>
                  <a:t> en anglais désigne le rapport entre....le poids et la poussée … x) Plus sérieusement, ce rapport nous donne une bonne idée de la puissance de nos modules comparé à l'attraction d'un astre, ici la Lune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𝑟𝑝𝑝</m:t>
                        </m:r>
                      </m:e>
                      <m:sub>
                        <m:r>
                          <a:rPr lang="fr-FR" sz="1100" b="0" i="1" smtClean="0">
                            <a:latin typeface="Cambria Math" panose="02040503050406030204" pitchFamily="18" charset="0"/>
                          </a:rPr>
                          <m:t>𝐿</m:t>
                        </m:r>
                      </m:sub>
                    </m:sSub>
                    <m:r>
                      <a:rPr lang="fr-FR" sz="1100" b="0" i="1" smtClean="0">
                        <a:latin typeface="Cambria Math" panose="02040503050406030204" pitchFamily="18" charset="0"/>
                      </a:rPr>
                      <m:t>)</m:t>
                    </m:r>
                  </m:oMath>
                </a14:m>
                <a:r>
                  <a:rPr lang="fr-FR" sz="1100" dirty="0"/>
                  <a:t>.  Si le </a:t>
                </a:r>
                <a:r>
                  <a:rPr lang="fr-FR" sz="1100" dirty="0" err="1"/>
                  <a:t>rpp</a:t>
                </a:r>
                <a:r>
                  <a:rPr lang="fr-FR" sz="1100" dirty="0"/>
                  <a:t> d'un lanceur est supérieur à 1, alors il décolle mais si il est inférieur...il ne partira pas du pas de tir :c.</a:t>
                </a:r>
                <a:r>
                  <a:rPr lang="fr-FR" sz="1100" dirty="0">
                    <a:cs typeface="Calibri"/>
                  </a:rPr>
                  <a:t> Il est aussi intéressant d'utiliser cette donnée pour des atterrisseurs. En effet, il est préférable d'avoir un </a:t>
                </a:r>
                <a:r>
                  <a:rPr lang="fr-FR" sz="1100" dirty="0" err="1">
                    <a:cs typeface="Calibri"/>
                  </a:rPr>
                  <a:t>rpp</a:t>
                </a:r>
                <a:r>
                  <a:rPr lang="fr-FR" sz="1100" dirty="0">
                    <a:cs typeface="Calibri"/>
                  </a:rPr>
                  <a:t> supérieur à 1 pour un atterrissage sans casse.</a:t>
                </a:r>
              </a:p>
            </p:txBody>
          </p:sp>
        </mc:Choice>
        <mc:Fallback xmlns="">
          <p:sp>
            <p:nvSpPr>
              <p:cNvPr id="8" name="ZoneTexte 7">
                <a:extLst>
                  <a:ext uri="{FF2B5EF4-FFF2-40B4-BE49-F238E27FC236}">
                    <a16:creationId xmlns:a16="http://schemas.microsoft.com/office/drawing/2014/main" id="{0AD012B0-BE1F-4A91-98F1-F256AF935C84}"/>
                  </a:ext>
                </a:extLst>
              </p:cNvPr>
              <p:cNvSpPr txBox="1">
                <a:spLocks noRot="1" noChangeAspect="1" noMove="1" noResize="1" noEditPoints="1" noAdjustHandles="1" noChangeArrowheads="1" noChangeShapeType="1" noTextEdit="1"/>
              </p:cNvSpPr>
              <p:nvPr/>
            </p:nvSpPr>
            <p:spPr>
              <a:xfrm>
                <a:off x="356330" y="4456467"/>
                <a:ext cx="3130349" cy="1954381"/>
              </a:xfrm>
              <a:prstGeom prst="rect">
                <a:avLst/>
              </a:prstGeom>
              <a:blipFill>
                <a:blip r:embed="rId5"/>
                <a:stretch>
                  <a:fillRect t="-312" r="-1167" b="-935"/>
                </a:stretch>
              </a:blipFill>
            </p:spPr>
            <p:txBody>
              <a:bodyPr/>
              <a:lstStyle/>
              <a:p>
                <a:r>
                  <a:rPr lang="fr-FR">
                    <a:noFill/>
                  </a:rPr>
                  <a:t> </a:t>
                </a:r>
              </a:p>
            </p:txBody>
          </p:sp>
        </mc:Fallback>
      </mc:AlternateContent>
      <p:sp>
        <p:nvSpPr>
          <p:cNvPr id="14" name="ZoneTexte 13">
            <a:extLst>
              <a:ext uri="{FF2B5EF4-FFF2-40B4-BE49-F238E27FC236}">
                <a16:creationId xmlns:a16="http://schemas.microsoft.com/office/drawing/2014/main" id="{A24C89C1-4987-44AD-B506-44891F06F321}"/>
              </a:ext>
            </a:extLst>
          </p:cNvPr>
          <p:cNvSpPr txBox="1"/>
          <p:nvPr/>
        </p:nvSpPr>
        <p:spPr>
          <a:xfrm>
            <a:off x="3806907" y="5283806"/>
            <a:ext cx="2792334" cy="769441"/>
          </a:xfrm>
          <a:prstGeom prst="rect">
            <a:avLst/>
          </a:prstGeom>
          <a:noFill/>
        </p:spPr>
        <p:txBody>
          <a:bodyPr wrap="square" rtlCol="0">
            <a:spAutoFit/>
          </a:bodyPr>
          <a:lstStyle/>
          <a:p>
            <a:r>
              <a:rPr lang="fr-FR" sz="1100" dirty="0"/>
              <a:t>Complétons la formule avec les informations de notre LEM et simulons une altitude z0 de 2500 mètre et mettons 673 </a:t>
            </a:r>
            <a:r>
              <a:rPr lang="el-GR" sz="1100" dirty="0"/>
              <a:t>Δ</a:t>
            </a:r>
            <a:r>
              <a:rPr lang="fr-FR" sz="1100" dirty="0"/>
              <a:t>v comme calculé un peu avant.</a:t>
            </a:r>
          </a:p>
        </p:txBody>
      </p:sp>
      <p:sp>
        <p:nvSpPr>
          <p:cNvPr id="15" name="ZoneTexte 14">
            <a:extLst>
              <a:ext uri="{FF2B5EF4-FFF2-40B4-BE49-F238E27FC236}">
                <a16:creationId xmlns:a16="http://schemas.microsoft.com/office/drawing/2014/main" id="{280411DD-DA41-489D-959E-C8F2AF215D6C}"/>
              </a:ext>
            </a:extLst>
          </p:cNvPr>
          <p:cNvSpPr txBox="1"/>
          <p:nvPr/>
        </p:nvSpPr>
        <p:spPr>
          <a:xfrm>
            <a:off x="9399665" y="4886302"/>
            <a:ext cx="2792335" cy="1200329"/>
          </a:xfrm>
          <a:prstGeom prst="rect">
            <a:avLst/>
          </a:prstGeom>
          <a:noFill/>
        </p:spPr>
        <p:txBody>
          <a:bodyPr wrap="square" rtlCol="0">
            <a:spAutoFit/>
          </a:bodyPr>
          <a:lstStyle/>
          <a:p>
            <a:r>
              <a:rPr lang="fr-FR" dirty="0"/>
              <a:t>Le LEM devra réactiver son propulseur à 674 mètres du sol lunaire pour alunir.</a:t>
            </a:r>
            <a:br>
              <a:rPr lang="fr-FR" dirty="0"/>
            </a:br>
            <a:r>
              <a:rPr lang="fr-FR" dirty="0"/>
              <a:t>(d’après notre simulation)</a:t>
            </a:r>
          </a:p>
        </p:txBody>
      </p:sp>
      <p:sp>
        <p:nvSpPr>
          <p:cNvPr id="10" name="ZoneTexte 9">
            <a:extLst>
              <a:ext uri="{FF2B5EF4-FFF2-40B4-BE49-F238E27FC236}">
                <a16:creationId xmlns:a16="http://schemas.microsoft.com/office/drawing/2014/main" id="{5CECE902-D2EC-4368-A553-C6B6F6051306}"/>
              </a:ext>
            </a:extLst>
          </p:cNvPr>
          <p:cNvSpPr txBox="1"/>
          <p:nvPr/>
        </p:nvSpPr>
        <p:spPr>
          <a:xfrm>
            <a:off x="8213784" y="814030"/>
            <a:ext cx="2941896" cy="923330"/>
          </a:xfrm>
          <a:prstGeom prst="rect">
            <a:avLst/>
          </a:prstGeom>
          <a:noFill/>
        </p:spPr>
        <p:txBody>
          <a:bodyPr wrap="none" rtlCol="0">
            <a:spAutoFit/>
          </a:bodyPr>
          <a:lstStyle/>
          <a:p>
            <a:r>
              <a:rPr lang="fr-FR" dirty="0"/>
              <a:t>III. Le </a:t>
            </a:r>
            <a:r>
              <a:rPr lang="el-GR" dirty="0"/>
              <a:t>Δ</a:t>
            </a:r>
            <a:r>
              <a:rPr lang="fr-FR" dirty="0"/>
              <a:t>v (6/9) </a:t>
            </a:r>
          </a:p>
          <a:p>
            <a:r>
              <a:rPr lang="fr-FR" dirty="0"/>
              <a:t>3. Maths et manœuvres (4/7)</a:t>
            </a:r>
            <a:br>
              <a:rPr lang="fr-FR" dirty="0"/>
            </a:br>
            <a:r>
              <a:rPr lang="fr-FR" dirty="0"/>
              <a:t>d. Alunissage (1/2)</a:t>
            </a:r>
          </a:p>
        </p:txBody>
      </p:sp>
    </p:spTree>
    <p:extLst>
      <p:ext uri="{BB962C8B-B14F-4D97-AF65-F5344CB8AC3E}">
        <p14:creationId xmlns:p14="http://schemas.microsoft.com/office/powerpoint/2010/main" val="317208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D3712-32DA-48C9-8504-842725E6F1F4}"/>
              </a:ext>
            </a:extLst>
          </p:cNvPr>
          <p:cNvSpPr>
            <a:spLocks noGrp="1"/>
          </p:cNvSpPr>
          <p:nvPr>
            <p:ph type="title"/>
          </p:nvPr>
        </p:nvSpPr>
        <p:spPr/>
        <p:txBody>
          <a:bodyPr/>
          <a:lstStyle/>
          <a:p>
            <a:r>
              <a:rPr lang="fr-FR" dirty="0">
                <a:cs typeface="Calibri Light"/>
              </a:rPr>
              <a:t>Sommaire </a:t>
            </a:r>
            <a:endParaRPr lang="fr-FR" dirty="0"/>
          </a:p>
        </p:txBody>
      </p:sp>
      <p:sp>
        <p:nvSpPr>
          <p:cNvPr id="3" name="Espace réservé du contenu 2">
            <a:extLst>
              <a:ext uri="{FF2B5EF4-FFF2-40B4-BE49-F238E27FC236}">
                <a16:creationId xmlns:a16="http://schemas.microsoft.com/office/drawing/2014/main" id="{2A3B54DB-DFB8-4585-B2FE-ECC66607FB85}"/>
              </a:ext>
            </a:extLst>
          </p:cNvPr>
          <p:cNvSpPr>
            <a:spLocks noGrp="1"/>
          </p:cNvSpPr>
          <p:nvPr>
            <p:ph idx="1"/>
          </p:nvPr>
        </p:nvSpPr>
        <p:spPr>
          <a:xfrm>
            <a:off x="1097280" y="2284048"/>
            <a:ext cx="10058400" cy="3765061"/>
          </a:xfrm>
        </p:spPr>
        <p:txBody>
          <a:bodyPr>
            <a:normAutofit fontScale="92500" lnSpcReduction="10000"/>
          </a:bodyPr>
          <a:lstStyle/>
          <a:p>
            <a:r>
              <a:rPr lang="fr-FR" dirty="0">
                <a:cs typeface="Calibri Light"/>
              </a:rPr>
              <a:t>Qu'est-ce que </a:t>
            </a:r>
            <a:r>
              <a:rPr lang="fr-FR" dirty="0" err="1">
                <a:cs typeface="Calibri Light"/>
              </a:rPr>
              <a:t>Kerbal</a:t>
            </a:r>
            <a:r>
              <a:rPr lang="fr-FR" dirty="0">
                <a:cs typeface="Calibri Light"/>
              </a:rPr>
              <a:t> Space Challenge 4 ? 						3								</a:t>
            </a:r>
            <a:br>
              <a:rPr lang="fr-FR" dirty="0">
                <a:cs typeface="Calibri Light"/>
              </a:rPr>
            </a:br>
            <a:r>
              <a:rPr lang="fr-FR" dirty="0">
                <a:cs typeface="Calibri Light"/>
              </a:rPr>
              <a:t>Cahier des charges                     							4</a:t>
            </a:r>
            <a:br>
              <a:rPr lang="fr-FR" dirty="0">
                <a:cs typeface="Calibri Light"/>
              </a:rPr>
            </a:br>
            <a:r>
              <a:rPr lang="fr-FR" dirty="0">
                <a:cs typeface="Calibri Light"/>
              </a:rPr>
              <a:t>                                                   			</a:t>
            </a:r>
            <a:br>
              <a:rPr lang="fr-FR" dirty="0">
                <a:cs typeface="Calibri Light"/>
              </a:rPr>
            </a:br>
            <a:r>
              <a:rPr lang="fr-FR" dirty="0">
                <a:cs typeface="Calibri Light"/>
              </a:rPr>
              <a:t>Préparation de la mission								5</a:t>
            </a:r>
            <a:br>
              <a:rPr lang="fr-FR" dirty="0">
                <a:cs typeface="Calibri Light"/>
              </a:rPr>
            </a:br>
            <a:r>
              <a:rPr lang="fr-FR" dirty="0">
                <a:cs typeface="Calibri Light"/>
              </a:rPr>
              <a:t>							</a:t>
            </a:r>
            <a:br>
              <a:rPr lang="fr-FR" dirty="0">
                <a:cs typeface="Calibri Light"/>
              </a:rPr>
            </a:br>
            <a:r>
              <a:rPr lang="fr-FR" dirty="0">
                <a:cs typeface="Calibri Light"/>
              </a:rPr>
              <a:t>	</a:t>
            </a:r>
            <a:r>
              <a:rPr lang="fr-FR" dirty="0"/>
              <a:t>I. Plan de vol								5</a:t>
            </a:r>
            <a:br>
              <a:rPr lang="fr-FR" dirty="0"/>
            </a:br>
            <a:r>
              <a:rPr lang="fr-FR" dirty="0"/>
              <a:t>	II. Détail de chaque étape							7</a:t>
            </a:r>
            <a:br>
              <a:rPr lang="fr-FR" dirty="0">
                <a:cs typeface="Calibri"/>
              </a:rPr>
            </a:br>
            <a:r>
              <a:rPr lang="fr-FR" dirty="0">
                <a:cs typeface="Calibri"/>
              </a:rPr>
              <a:t>	</a:t>
            </a:r>
            <a:r>
              <a:rPr lang="fr-FR" dirty="0"/>
              <a:t>III. Le Delta </a:t>
            </a:r>
            <a:r>
              <a:rPr lang="fr-FR" i="1" dirty="0"/>
              <a:t>v – </a:t>
            </a:r>
            <a:r>
              <a:rPr lang="fr-FR" dirty="0" err="1"/>
              <a:t>Δv</a:t>
            </a:r>
            <a:r>
              <a:rPr lang="fr-FR" dirty="0"/>
              <a:t>								14</a:t>
            </a:r>
            <a:br>
              <a:rPr lang="fr-FR" dirty="0"/>
            </a:br>
            <a:r>
              <a:rPr lang="fr-FR" dirty="0"/>
              <a:t>	</a:t>
            </a:r>
            <a:br>
              <a:rPr lang="fr-FR" dirty="0"/>
            </a:br>
            <a:r>
              <a:rPr lang="fr-FR" dirty="0">
                <a:cs typeface="Calibri Light"/>
              </a:rPr>
              <a:t>Construction de la fusée								23</a:t>
            </a:r>
            <a:br>
              <a:rPr lang="fr-FR" dirty="0">
                <a:cs typeface="Calibri Light"/>
              </a:rPr>
            </a:br>
            <a:r>
              <a:rPr lang="fr-FR" dirty="0">
                <a:cs typeface="Calibri Light"/>
              </a:rPr>
              <a:t>	</a:t>
            </a:r>
            <a:br>
              <a:rPr lang="fr-FR" dirty="0">
                <a:cs typeface="Calibri Light"/>
              </a:rPr>
            </a:br>
            <a:r>
              <a:rPr lang="fr-FR" dirty="0"/>
              <a:t>Conclusion									29	</a:t>
            </a:r>
          </a:p>
        </p:txBody>
      </p:sp>
    </p:spTree>
    <p:extLst>
      <p:ext uri="{BB962C8B-B14F-4D97-AF65-F5344CB8AC3E}">
        <p14:creationId xmlns:p14="http://schemas.microsoft.com/office/powerpoint/2010/main" val="1409043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E25885-BB24-4D58-B595-54583F7A738E}"/>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FCA9CDFB-4129-4487-A917-C85772DFFC50}"/>
                  </a:ext>
                </a:extLst>
              </p:cNvPr>
              <p:cNvSpPr>
                <a:spLocks noGrp="1"/>
              </p:cNvSpPr>
              <p:nvPr>
                <p:ph idx="1"/>
              </p:nvPr>
            </p:nvSpPr>
            <p:spPr>
              <a:xfrm>
                <a:off x="1097280" y="2108200"/>
                <a:ext cx="8785274" cy="4275015"/>
              </a:xfrm>
            </p:spPr>
            <p:txBody>
              <a:bodyPr>
                <a:normAutofit fontScale="92500" lnSpcReduction="10000"/>
              </a:bodyPr>
              <a:lstStyle/>
              <a:p>
                <a:r>
                  <a:rPr lang="fr-FR" sz="1100" dirty="0"/>
                  <a:t>Il faut aussi connaitre le </a:t>
                </a:r>
                <a:r>
                  <a:rPr lang="el-GR" sz="1100" dirty="0"/>
                  <a:t>Δ</a:t>
                </a:r>
                <a:r>
                  <a:rPr lang="fr-FR" sz="1100" dirty="0"/>
                  <a:t>v de ce suicide </a:t>
                </a:r>
                <a:r>
                  <a:rPr lang="fr-FR" sz="1100" dirty="0" err="1"/>
                  <a:t>burn</a:t>
                </a:r>
                <a:r>
                  <a:rPr lang="fr-FR" sz="1100" dirty="0"/>
                  <a:t>. Nous avons :</a:t>
                </a:r>
                <a:br>
                  <a:rPr lang="fr-FR" sz="1100" i="1" dirty="0">
                    <a:latin typeface="Cambria Math" panose="02040503050406030204" pitchFamily="18" charset="0"/>
                  </a:rPr>
                </a:br>
                <a14:m>
                  <m:oMath xmlns:m="http://schemas.openxmlformats.org/officeDocument/2006/math">
                    <m:r>
                      <m:rPr>
                        <m:sty m:val="p"/>
                      </m:rPr>
                      <a:rPr lang="el-GR" sz="1100" i="1" smtClean="0">
                        <a:latin typeface="Cambria Math" panose="02040503050406030204" pitchFamily="18" charset="0"/>
                      </a:rPr>
                      <m:t>Δ</m:t>
                    </m:r>
                    <m:r>
                      <a:rPr lang="fr-FR" sz="1100" b="0" i="1" smtClean="0">
                        <a:latin typeface="Cambria Math" panose="02040503050406030204" pitchFamily="18" charset="0"/>
                      </a:rPr>
                      <m:t>𝑣</m:t>
                    </m:r>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m:rPr>
                            <m:sty m:val="p"/>
                          </m:rPr>
                          <a:rPr lang="el-GR" sz="1100" b="0" i="1" smtClean="0">
                            <a:latin typeface="Cambria Math" panose="02040503050406030204" pitchFamily="18" charset="0"/>
                          </a:rPr>
                          <m:t>Δ</m:t>
                        </m:r>
                        <m:r>
                          <a:rPr lang="fr-FR" sz="1100" b="0" i="1" smtClean="0">
                            <a:latin typeface="Cambria Math" panose="02040503050406030204" pitchFamily="18" charset="0"/>
                          </a:rPr>
                          <m:t>𝑣</m:t>
                        </m:r>
                      </m:e>
                      <m:sub>
                        <m:r>
                          <a:rPr lang="fr-FR" sz="1100" b="0" i="1" smtClean="0">
                            <a:latin typeface="Cambria Math" panose="02040503050406030204" pitchFamily="18" charset="0"/>
                          </a:rPr>
                          <m:t>𝑠𝑎𝑛𝑠</m:t>
                        </m:r>
                        <m:r>
                          <a:rPr lang="fr-FR" sz="1100" b="0" i="1" smtClean="0">
                            <a:latin typeface="Cambria Math" panose="02040503050406030204" pitchFamily="18" charset="0"/>
                          </a:rPr>
                          <m:t> </m:t>
                        </m:r>
                        <m:r>
                          <a:rPr lang="fr-FR" sz="1100" b="0" i="1" smtClean="0">
                            <a:latin typeface="Cambria Math" panose="02040503050406030204" pitchFamily="18" charset="0"/>
                          </a:rPr>
                          <m:t>𝑔</m:t>
                        </m:r>
                      </m:sub>
                    </m:sSub>
                    <m:r>
                      <a:rPr lang="fr-FR" sz="1100" b="0" i="1" smtClean="0">
                        <a:latin typeface="Cambria Math" panose="02040503050406030204" pitchFamily="18" charset="0"/>
                        <a:ea typeface="Cambria Math" panose="02040503050406030204" pitchFamily="18" charset="0"/>
                      </a:rPr>
                      <m:t>×</m:t>
                    </m:r>
                    <m:f>
                      <m:fPr>
                        <m:ctrlPr>
                          <a:rPr lang="fr-FR" sz="1100" b="0" i="1" smtClean="0">
                            <a:latin typeface="Cambria Math" panose="02040503050406030204" pitchFamily="18" charset="0"/>
                            <a:ea typeface="Cambria Math" panose="02040503050406030204" pitchFamily="18" charset="0"/>
                          </a:rPr>
                        </m:ctrlPr>
                      </m:fPr>
                      <m:num>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𝑟𝑝𝑝</m:t>
                            </m:r>
                          </m:e>
                          <m:sub>
                            <m:r>
                              <a:rPr lang="fr-FR" sz="1100" b="0" i="1" smtClean="0">
                                <a:latin typeface="Cambria Math" panose="02040503050406030204" pitchFamily="18" charset="0"/>
                                <a:ea typeface="Cambria Math" panose="02040503050406030204" pitchFamily="18" charset="0"/>
                              </a:rPr>
                              <m:t>𝐿</m:t>
                            </m:r>
                          </m:sub>
                        </m:sSub>
                      </m:num>
                      <m:den>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𝑟𝑝𝑝</m:t>
                            </m:r>
                          </m:e>
                          <m:sub>
                            <m:r>
                              <a:rPr lang="fr-FR" sz="1100" b="0" i="1" smtClean="0">
                                <a:latin typeface="Cambria Math" panose="02040503050406030204" pitchFamily="18" charset="0"/>
                                <a:ea typeface="Cambria Math" panose="02040503050406030204" pitchFamily="18" charset="0"/>
                              </a:rPr>
                              <m:t>𝐿</m:t>
                            </m:r>
                          </m:sub>
                        </m:sSub>
                        <m:r>
                          <a:rPr lang="fr-FR" sz="1100" b="0" i="1" smtClean="0">
                            <a:latin typeface="Cambria Math" panose="02040503050406030204" pitchFamily="18" charset="0"/>
                            <a:ea typeface="Cambria Math" panose="02040503050406030204" pitchFamily="18" charset="0"/>
                          </a:rPr>
                          <m:t>−1</m:t>
                        </m:r>
                      </m:den>
                    </m:f>
                  </m:oMath>
                </a14:m>
                <a:br>
                  <a:rPr lang="fr-FR" sz="1100" b="0" dirty="0">
                    <a:ea typeface="Cambria Math" panose="02040503050406030204" pitchFamily="18" charset="0"/>
                  </a:rPr>
                </a:br>
                <a14:m>
                  <m:oMath xmlns:m="http://schemas.openxmlformats.org/officeDocument/2006/math">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𝑟𝑝𝑝</m:t>
                        </m:r>
                      </m:e>
                      <m:sub>
                        <m:r>
                          <a:rPr lang="fr-FR" sz="1100" b="0" i="1" smtClean="0">
                            <a:latin typeface="Cambria Math" panose="02040503050406030204" pitchFamily="18" charset="0"/>
                            <a:ea typeface="Cambria Math" panose="02040503050406030204" pitchFamily="18" charset="0"/>
                          </a:rPr>
                          <m:t>𝐿</m:t>
                        </m:r>
                      </m:sub>
                    </m:sSub>
                    <m:r>
                      <a:rPr lang="fr-FR" sz="1100" b="0" i="1" smtClean="0">
                        <a:latin typeface="Cambria Math" panose="02040503050406030204" pitchFamily="18" charset="0"/>
                        <a:ea typeface="Cambria Math" panose="02040503050406030204" pitchFamily="18" charset="0"/>
                      </a:rPr>
                      <m:t>=</m:t>
                    </m:r>
                    <m:f>
                      <m:fPr>
                        <m:ctrlPr>
                          <a:rPr lang="fr-FR" sz="1100" b="0" i="1" smtClean="0">
                            <a:latin typeface="Cambria Math" panose="02040503050406030204" pitchFamily="18" charset="0"/>
                            <a:ea typeface="Cambria Math" panose="02040503050406030204" pitchFamily="18" charset="0"/>
                          </a:rPr>
                        </m:ctrlPr>
                      </m:fPr>
                      <m:num>
                        <m:r>
                          <a:rPr lang="fr-FR" sz="1100" b="0" i="1" smtClean="0">
                            <a:latin typeface="Cambria Math" panose="02040503050406030204" pitchFamily="18" charset="0"/>
                            <a:ea typeface="Cambria Math" panose="02040503050406030204" pitchFamily="18" charset="0"/>
                          </a:rPr>
                          <m:t>𝑡h𝑟𝑢𝑠𝑡</m:t>
                        </m:r>
                      </m:num>
                      <m:den>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𝑚</m:t>
                            </m:r>
                          </m:e>
                          <m:sub>
                            <m:r>
                              <a:rPr lang="fr-FR" sz="1100" b="0" i="1" smtClean="0">
                                <a:latin typeface="Cambria Math" panose="02040503050406030204" pitchFamily="18" charset="0"/>
                                <a:ea typeface="Cambria Math" panose="02040503050406030204" pitchFamily="18" charset="0"/>
                              </a:rPr>
                              <m:t>2</m:t>
                            </m:r>
                          </m:sub>
                        </m:sSub>
                        <m:r>
                          <a:rPr lang="fr-FR" sz="1100" b="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𝑔</m:t>
                        </m:r>
                      </m:den>
                    </m:f>
                  </m:oMath>
                </a14:m>
                <a:br>
                  <a:rPr lang="fr-FR" sz="1100" b="0" dirty="0">
                    <a:ea typeface="Cambria Math" panose="02040503050406030204" pitchFamily="18" charset="0"/>
                  </a:rPr>
                </a:br>
                <a14:m>
                  <m:oMath xmlns:m="http://schemas.openxmlformats.org/officeDocument/2006/math">
                    <m:sSub>
                      <m:sSubPr>
                        <m:ctrlPr>
                          <a:rPr lang="fr-FR" sz="1100" i="1">
                            <a:latin typeface="Cambria Math" panose="02040503050406030204" pitchFamily="18" charset="0"/>
                          </a:rPr>
                        </m:ctrlPr>
                      </m:sSubPr>
                      <m:e>
                        <m:r>
                          <a:rPr lang="fr-FR" sz="1100" i="1">
                            <a:latin typeface="Cambria Math" panose="02040503050406030204" pitchFamily="18" charset="0"/>
                          </a:rPr>
                          <m:t>𝑚</m:t>
                        </m:r>
                      </m:e>
                      <m:sub>
                        <m:r>
                          <a:rPr lang="fr-FR" sz="1100" i="1">
                            <a:latin typeface="Cambria Math" panose="02040503050406030204" pitchFamily="18" charset="0"/>
                          </a:rPr>
                          <m:t>2</m:t>
                        </m:r>
                      </m:sub>
                    </m:sSub>
                    <m:r>
                      <a:rPr lang="fr-FR" sz="1100" i="1">
                        <a:latin typeface="Cambria Math" panose="02040503050406030204" pitchFamily="18" charset="0"/>
                      </a:rPr>
                      <m:t>=</m:t>
                    </m:r>
                    <m:d>
                      <m:dPr>
                        <m:ctrlPr>
                          <a:rPr lang="fr-FR" sz="1100" i="1">
                            <a:latin typeface="Cambria Math" panose="02040503050406030204" pitchFamily="18" charset="0"/>
                          </a:rPr>
                        </m:ctrlPr>
                      </m:dPr>
                      <m:e>
                        <m:r>
                          <a:rPr lang="fr-FR" sz="1100" i="1">
                            <a:latin typeface="Cambria Math" panose="02040503050406030204" pitchFamily="18" charset="0"/>
                          </a:rPr>
                          <m:t>𝑚</m:t>
                        </m:r>
                        <m:r>
                          <a:rPr lang="fr-FR" sz="1100" i="1">
                            <a:latin typeface="Cambria Math" panose="02040503050406030204" pitchFamily="18" charset="0"/>
                          </a:rPr>
                          <m:t>0+</m:t>
                        </m:r>
                        <m:r>
                          <a:rPr lang="fr-FR" sz="1100" i="1">
                            <a:latin typeface="Cambria Math" panose="02040503050406030204" pitchFamily="18" charset="0"/>
                          </a:rPr>
                          <m:t>𝑚</m:t>
                        </m:r>
                        <m:r>
                          <a:rPr lang="fr-FR" sz="1100" i="1">
                            <a:latin typeface="Cambria Math" panose="02040503050406030204" pitchFamily="18" charset="0"/>
                          </a:rPr>
                          <m:t>1</m:t>
                        </m:r>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m:t>
                                        </m:r>
                                        <m:r>
                                          <m:rPr>
                                            <m:sty m:val="p"/>
                                          </m:rPr>
                                          <a:rPr lang="el-GR" sz="1100" i="1">
                                            <a:latin typeface="Cambria Math" panose="02040503050406030204" pitchFamily="18" charset="0"/>
                                          </a:rPr>
                                          <m:t>Δ</m:t>
                                        </m:r>
                                        <m:r>
                                          <a:rPr lang="fr-FR" sz="1100" i="1">
                                            <a:latin typeface="Cambria Math" panose="02040503050406030204" pitchFamily="18" charset="0"/>
                                          </a:rPr>
                                          <m:t>𝑣</m:t>
                                        </m:r>
                                      </m:num>
                                      <m:den>
                                        <m:r>
                                          <a:rPr lang="fr-FR" sz="1100" i="1">
                                            <a:latin typeface="Cambria Math" panose="02040503050406030204" pitchFamily="18" charset="0"/>
                                          </a:rPr>
                                          <m:t>𝑣𝑒</m:t>
                                        </m:r>
                                      </m:den>
                                    </m:f>
                                  </m:e>
                                </m:d>
                              </m:sup>
                            </m:sSup>
                          </m:e>
                        </m:d>
                      </m:e>
                    </m:d>
                  </m:oMath>
                </a14:m>
                <a:br>
                  <a:rPr lang="fr-FR" sz="1100" b="0" dirty="0">
                    <a:ea typeface="Cambria Math" panose="02040503050406030204" pitchFamily="18" charset="0"/>
                  </a:rPr>
                </a:br>
                <a14:m>
                  <m:oMath xmlns:m="http://schemas.openxmlformats.org/officeDocument/2006/math">
                    <m:sSub>
                      <m:sSubPr>
                        <m:ctrlPr>
                          <a:rPr lang="fr-FR" sz="1100" i="1" smtClean="0">
                            <a:latin typeface="Cambria Math" panose="02040503050406030204" pitchFamily="18" charset="0"/>
                          </a:rPr>
                        </m:ctrlPr>
                      </m:sSubPr>
                      <m:e>
                        <m:r>
                          <m:rPr>
                            <m:sty m:val="p"/>
                          </m:rPr>
                          <a:rPr lang="el-GR" sz="1100" i="1" smtClean="0">
                            <a:latin typeface="Cambria Math" panose="02040503050406030204" pitchFamily="18" charset="0"/>
                          </a:rPr>
                          <m:t>Δ</m:t>
                        </m:r>
                        <m:r>
                          <a:rPr lang="fr-FR" sz="1100" b="0" i="1" smtClean="0">
                            <a:latin typeface="Cambria Math" panose="02040503050406030204" pitchFamily="18" charset="0"/>
                          </a:rPr>
                          <m:t>𝑣</m:t>
                        </m:r>
                      </m:e>
                      <m:sub>
                        <m:r>
                          <a:rPr lang="fr-FR" sz="1100" b="0" i="1" smtClean="0">
                            <a:latin typeface="Cambria Math" panose="02040503050406030204" pitchFamily="18" charset="0"/>
                          </a:rPr>
                          <m:t>𝑠𝑎𝑛𝑠</m:t>
                        </m:r>
                        <m:r>
                          <a:rPr lang="fr-FR" sz="1100" b="0" i="1" smtClean="0">
                            <a:latin typeface="Cambria Math" panose="02040503050406030204" pitchFamily="18" charset="0"/>
                          </a:rPr>
                          <m:t> </m:t>
                        </m:r>
                        <m:r>
                          <a:rPr lang="fr-FR" sz="1100" b="0" i="1" smtClean="0">
                            <a:latin typeface="Cambria Math" panose="02040503050406030204" pitchFamily="18" charset="0"/>
                          </a:rPr>
                          <m:t>𝑔</m:t>
                        </m:r>
                      </m:sub>
                    </m:sSub>
                    <m:r>
                      <a:rPr lang="fr-FR" sz="1100" b="0" i="1" smtClean="0">
                        <a:latin typeface="Cambria Math" panose="02040503050406030204" pitchFamily="18" charset="0"/>
                      </a:rPr>
                      <m:t>=</m:t>
                    </m:r>
                    <m:r>
                      <a:rPr lang="fr-FR" sz="1100" b="0" i="1" smtClean="0">
                        <a:latin typeface="Cambria Math" panose="02040503050406030204" pitchFamily="18" charset="0"/>
                      </a:rPr>
                      <m:t>𝑖𝑠𝑝</m:t>
                    </m:r>
                    <m:r>
                      <a:rPr lang="fr-FR" sz="1100" b="0" i="1" smtClean="0">
                        <a:latin typeface="Cambria Math" panose="02040503050406030204" pitchFamily="18" charset="0"/>
                        <a:ea typeface="Cambria Math" panose="02040503050406030204" pitchFamily="18" charset="0"/>
                      </a:rPr>
                      <m:t>×9,81×</m:t>
                    </m:r>
                    <m:r>
                      <a:rPr lang="fr-FR" sz="1100" b="0" i="1" smtClean="0">
                        <a:latin typeface="Cambria Math" panose="02040503050406030204" pitchFamily="18" charset="0"/>
                        <a:ea typeface="Cambria Math" panose="02040503050406030204" pitchFamily="18" charset="0"/>
                      </a:rPr>
                      <m:t>𝑙𝑛</m:t>
                    </m:r>
                    <m:d>
                      <m:dPr>
                        <m:ctrlPr>
                          <a:rPr lang="fr-FR" sz="1100" b="0" i="1" smtClean="0">
                            <a:latin typeface="Cambria Math" panose="02040503050406030204" pitchFamily="18" charset="0"/>
                            <a:ea typeface="Cambria Math" panose="02040503050406030204" pitchFamily="18" charset="0"/>
                          </a:rPr>
                        </m:ctrlPr>
                      </m:dPr>
                      <m:e>
                        <m:f>
                          <m:fPr>
                            <m:ctrlPr>
                              <a:rPr lang="fr-FR" sz="1100" b="0" i="1" smtClean="0">
                                <a:latin typeface="Cambria Math" panose="02040503050406030204" pitchFamily="18" charset="0"/>
                                <a:ea typeface="Cambria Math" panose="02040503050406030204" pitchFamily="18" charset="0"/>
                              </a:rPr>
                            </m:ctrlPr>
                          </m:fPr>
                          <m:num>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𝑚</m:t>
                                </m:r>
                              </m:e>
                              <m:sub>
                                <m:r>
                                  <a:rPr lang="fr-FR" sz="1100" b="0" i="1" smtClean="0">
                                    <a:latin typeface="Cambria Math" panose="02040503050406030204" pitchFamily="18" charset="0"/>
                                    <a:ea typeface="Cambria Math" panose="02040503050406030204" pitchFamily="18" charset="0"/>
                                  </a:rPr>
                                  <m:t>2</m:t>
                                </m:r>
                              </m:sub>
                            </m:sSub>
                          </m:num>
                          <m:den>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𝑚</m:t>
                                </m:r>
                              </m:e>
                              <m:sub>
                                <m:r>
                                  <a:rPr lang="fr-FR" sz="1100" b="0" i="1" smtClean="0">
                                    <a:latin typeface="Cambria Math" panose="02040503050406030204" pitchFamily="18" charset="0"/>
                                    <a:ea typeface="Cambria Math" panose="02040503050406030204" pitchFamily="18" charset="0"/>
                                  </a:rPr>
                                  <m:t>3</m:t>
                                </m:r>
                              </m:sub>
                            </m:sSub>
                          </m:den>
                        </m:f>
                      </m:e>
                    </m:d>
                  </m:oMath>
                </a14:m>
                <a:br>
                  <a:rPr lang="fr-FR" sz="1100" dirty="0"/>
                </a:br>
                <a14:m>
                  <m:oMath xmlns:m="http://schemas.openxmlformats.org/officeDocument/2006/math">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𝑚</m:t>
                        </m:r>
                      </m:e>
                      <m:sub>
                        <m:r>
                          <a:rPr lang="fr-FR" sz="1100" b="0" i="1" smtClean="0">
                            <a:latin typeface="Cambria Math" panose="02040503050406030204" pitchFamily="18" charset="0"/>
                          </a:rPr>
                          <m:t>3</m:t>
                        </m:r>
                      </m:sub>
                    </m:sSub>
                    <m:r>
                      <a:rPr lang="fr-FR" sz="1100" b="0" i="1" smtClean="0">
                        <a:latin typeface="Cambria Math" panose="02040503050406030204" pitchFamily="18" charset="0"/>
                      </a:rPr>
                      <m:t>=</m:t>
                    </m:r>
                    <m:d>
                      <m:dPr>
                        <m:ctrlPr>
                          <a:rPr lang="fr-FR" sz="1100" i="1">
                            <a:latin typeface="Cambria Math" panose="02040503050406030204" pitchFamily="18" charset="0"/>
                          </a:rPr>
                        </m:ctrlPr>
                      </m:dPr>
                      <m:e>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𝑚</m:t>
                            </m:r>
                          </m:e>
                          <m:sub>
                            <m:r>
                              <a:rPr lang="fr-FR" sz="1100" b="0" i="1" smtClean="0">
                                <a:latin typeface="Cambria Math" panose="02040503050406030204" pitchFamily="18" charset="0"/>
                              </a:rPr>
                              <m:t>0</m:t>
                            </m:r>
                          </m:sub>
                        </m:sSub>
                        <m:r>
                          <a:rPr lang="fr-FR" sz="1100" i="1">
                            <a:latin typeface="Cambria Math" panose="02040503050406030204" pitchFamily="18" charset="0"/>
                          </a:rPr>
                          <m:t>+</m:t>
                        </m:r>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𝑚</m:t>
                            </m:r>
                          </m:e>
                          <m:sub>
                            <m:r>
                              <a:rPr lang="fr-FR" sz="1100" b="0" i="1" smtClean="0">
                                <a:latin typeface="Cambria Math" panose="02040503050406030204" pitchFamily="18" charset="0"/>
                              </a:rPr>
                              <m:t>1</m:t>
                            </m:r>
                          </m:sub>
                        </m:sSub>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m:t>
                                        </m:r>
                                        <m:r>
                                          <m:rPr>
                                            <m:sty m:val="p"/>
                                          </m:rPr>
                                          <a:rPr lang="el-GR" sz="1100" i="1">
                                            <a:latin typeface="Cambria Math" panose="02040503050406030204" pitchFamily="18" charset="0"/>
                                          </a:rPr>
                                          <m:t>Δ</m:t>
                                        </m:r>
                                        <m:r>
                                          <a:rPr lang="fr-FR" sz="1100" i="1">
                                            <a:latin typeface="Cambria Math" panose="02040503050406030204" pitchFamily="18" charset="0"/>
                                          </a:rPr>
                                          <m:t>𝑣</m:t>
                                        </m:r>
                                      </m:num>
                                      <m:den>
                                        <m:r>
                                          <a:rPr lang="fr-FR" sz="1100" i="1">
                                            <a:latin typeface="Cambria Math" panose="02040503050406030204" pitchFamily="18" charset="0"/>
                                          </a:rPr>
                                          <m:t>𝑣𝑒</m:t>
                                        </m:r>
                                      </m:den>
                                    </m:f>
                                  </m:e>
                                </m:d>
                              </m:sup>
                            </m:sSup>
                          </m:e>
                        </m:d>
                      </m:e>
                    </m:d>
                    <m:r>
                      <a:rPr lang="fr-FR" sz="1100" b="0" i="0"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𝑡</m:t>
                        </m:r>
                      </m:e>
                      <m:sub>
                        <m:r>
                          <a:rPr lang="fr-FR" sz="1100" b="0" i="1" smtClean="0">
                            <a:latin typeface="Cambria Math" panose="02040503050406030204" pitchFamily="18" charset="0"/>
                          </a:rPr>
                          <m:t>𝑚</m:t>
                        </m:r>
                      </m:sub>
                    </m:sSub>
                    <m:r>
                      <a:rPr lang="fr-FR" sz="1100" b="0" i="1" smtClean="0">
                        <a:latin typeface="Cambria Math" panose="02040503050406030204" pitchFamily="18" charset="0"/>
                        <a:ea typeface="Cambria Math" panose="02040503050406030204" pitchFamily="18" charset="0"/>
                      </a:rPr>
                      <m:t>×</m:t>
                    </m:r>
                    <m:sSub>
                      <m:sSubPr>
                        <m:ctrlPr>
                          <a:rPr lang="fr-FR" sz="1100" b="0" i="1" smtClean="0">
                            <a:latin typeface="Cambria Math" panose="02040503050406030204" pitchFamily="18" charset="0"/>
                            <a:ea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𝑐</m:t>
                        </m:r>
                      </m:e>
                      <m:sub>
                        <m:r>
                          <a:rPr lang="fr-FR" sz="1100" b="0" i="1" smtClean="0">
                            <a:latin typeface="Cambria Math" panose="02040503050406030204" pitchFamily="18" charset="0"/>
                            <a:ea typeface="Cambria Math" panose="02040503050406030204" pitchFamily="18" charset="0"/>
                          </a:rPr>
                          <m:t>𝑚</m:t>
                        </m:r>
                        <m:r>
                          <a:rPr lang="fr-FR" sz="1100" b="0" i="1" smtClean="0">
                            <a:latin typeface="Cambria Math" panose="02040503050406030204" pitchFamily="18" charset="0"/>
                            <a:ea typeface="Cambria Math" panose="02040503050406030204" pitchFamily="18" charset="0"/>
                          </a:rPr>
                          <m:t> (</m:t>
                        </m:r>
                        <m:r>
                          <a:rPr lang="fr-FR" sz="1100" b="0" i="1" smtClean="0">
                            <a:latin typeface="Cambria Math" panose="02040503050406030204" pitchFamily="18" charset="0"/>
                            <a:ea typeface="Cambria Math" panose="02040503050406030204" pitchFamily="18" charset="0"/>
                          </a:rPr>
                          <m:t>𝑒𝑛</m:t>
                        </m:r>
                        <m:r>
                          <a:rPr lang="fr-FR" sz="1100" b="0" i="1" smtClean="0">
                            <a:latin typeface="Cambria Math" panose="02040503050406030204" pitchFamily="18" charset="0"/>
                            <a:ea typeface="Cambria Math" panose="02040503050406030204" pitchFamily="18" charset="0"/>
                          </a:rPr>
                          <m:t> </m:t>
                        </m:r>
                        <m:r>
                          <a:rPr lang="fr-FR" sz="1100" b="0" i="1" smtClean="0">
                            <a:latin typeface="Cambria Math" panose="02040503050406030204" pitchFamily="18" charset="0"/>
                            <a:ea typeface="Cambria Math" panose="02040503050406030204" pitchFamily="18" charset="0"/>
                          </a:rPr>
                          <m:t>𝑡𝑜𝑛𝑛𝑒</m:t>
                        </m:r>
                        <m:r>
                          <a:rPr lang="fr-FR" sz="1100" b="0" i="1" smtClean="0">
                            <a:latin typeface="Cambria Math" panose="02040503050406030204" pitchFamily="18" charset="0"/>
                            <a:ea typeface="Cambria Math" panose="02040503050406030204" pitchFamily="18" charset="0"/>
                          </a:rPr>
                          <m:t>)</m:t>
                        </m:r>
                      </m:sub>
                    </m:sSub>
                  </m:oMath>
                </a14:m>
                <a:br>
                  <a:rPr lang="fr-FR" sz="1100" dirty="0"/>
                </a:b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𝑡</m:t>
                        </m:r>
                      </m:e>
                      <m:sub>
                        <m:r>
                          <a:rPr lang="fr-FR" sz="1100" b="0" i="1" smtClean="0">
                            <a:latin typeface="Cambria Math" panose="02040503050406030204" pitchFamily="18" charset="0"/>
                          </a:rPr>
                          <m:t>𝑚</m:t>
                        </m:r>
                      </m:sub>
                    </m:sSub>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𝑉𝑔</m:t>
                        </m:r>
                      </m:num>
                      <m:den>
                        <m:r>
                          <m:rPr>
                            <m:sty m:val="p"/>
                          </m:rPr>
                          <a:rPr lang="el-GR" sz="1100" b="0" i="1" smtClean="0">
                            <a:latin typeface="Cambria Math" panose="02040503050406030204" pitchFamily="18" charset="0"/>
                          </a:rPr>
                          <m:t>Δ</m:t>
                        </m:r>
                        <m:r>
                          <a:rPr lang="fr-FR" sz="1100" b="0" i="1" smtClean="0">
                            <a:latin typeface="Cambria Math" panose="02040503050406030204" pitchFamily="18" charset="0"/>
                          </a:rPr>
                          <m:t>𝑣</m:t>
                        </m:r>
                      </m:den>
                    </m:f>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ad>
                          <m:radPr>
                            <m:degHide m:val="on"/>
                            <m:ctrlPr>
                              <a:rPr lang="fr-FR" sz="1100" b="0" i="1" smtClean="0">
                                <a:latin typeface="Cambria Math" panose="02040503050406030204" pitchFamily="18" charset="0"/>
                              </a:rPr>
                            </m:ctrlPr>
                          </m:radPr>
                          <m:deg/>
                          <m:e>
                            <m:r>
                              <a:rPr lang="fr-FR" sz="1100" b="0" i="1" smtClean="0">
                                <a:latin typeface="Cambria Math" panose="02040503050406030204" pitchFamily="18" charset="0"/>
                              </a:rPr>
                              <m:t>2</m:t>
                            </m:r>
                            <m:d>
                              <m:dPr>
                                <m:ctrlPr>
                                  <a:rPr lang="fr-FR" sz="1100" b="0" i="1" smtClean="0">
                                    <a:latin typeface="Cambria Math" panose="02040503050406030204" pitchFamily="18" charset="0"/>
                                  </a:rPr>
                                </m:ctrlPr>
                              </m:dPr>
                              <m:e>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0</m:t>
                                    </m:r>
                                  </m:sub>
                                </m:sSub>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𝑧</m:t>
                                    </m:r>
                                  </m:e>
                                  <m:sub>
                                    <m:r>
                                      <a:rPr lang="fr-FR" sz="1100" b="0" i="1" smtClean="0">
                                        <a:latin typeface="Cambria Math" panose="02040503050406030204" pitchFamily="18" charset="0"/>
                                      </a:rPr>
                                      <m:t>𝑚</m:t>
                                    </m:r>
                                  </m:sub>
                                </m:sSub>
                              </m:e>
                            </m:d>
                          </m:e>
                        </m:rad>
                      </m:num>
                      <m:den>
                        <m:f>
                          <m:fPr>
                            <m:ctrlPr>
                              <a:rPr lang="fr-FR" sz="1100" i="1">
                                <a:latin typeface="Cambria Math" panose="02040503050406030204" pitchFamily="18" charset="0"/>
                              </a:rPr>
                            </m:ctrlPr>
                          </m:fPr>
                          <m:num>
                            <m:r>
                              <a:rPr lang="fr-FR" sz="1100" i="1">
                                <a:latin typeface="Cambria Math" panose="02040503050406030204" pitchFamily="18" charset="0"/>
                              </a:rPr>
                              <m:t>𝑡h𝑟𝑢𝑠𝑡</m:t>
                            </m:r>
                          </m:num>
                          <m:den>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𝑚</m:t>
                                </m:r>
                              </m:e>
                              <m:sub>
                                <m:r>
                                  <a:rPr lang="fr-FR" sz="1100" b="0" i="1" smtClean="0">
                                    <a:latin typeface="Cambria Math" panose="02040503050406030204" pitchFamily="18" charset="0"/>
                                  </a:rPr>
                                  <m:t>2</m:t>
                                </m:r>
                              </m:sub>
                            </m:sSub>
                          </m:den>
                        </m:f>
                        <m:r>
                          <a:rPr lang="fr-FR" sz="1100" b="0" i="1" smtClean="0">
                            <a:latin typeface="Cambria Math" panose="02040503050406030204" pitchFamily="18" charset="0"/>
                          </a:rPr>
                          <m:t>−</m:t>
                        </m:r>
                        <m:r>
                          <a:rPr lang="fr-FR" sz="1100" b="0" i="1" smtClean="0">
                            <a:latin typeface="Cambria Math" panose="02040503050406030204" pitchFamily="18" charset="0"/>
                          </a:rPr>
                          <m:t>𝑔</m:t>
                        </m:r>
                      </m:den>
                    </m:f>
                  </m:oMath>
                </a14:m>
                <a:br>
                  <a:rPr lang="fr-FR" sz="1100" dirty="0"/>
                </a:b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𝑐</m:t>
                        </m:r>
                      </m:e>
                      <m:sub>
                        <m:r>
                          <a:rPr lang="fr-FR" sz="1100" b="0" i="1" smtClean="0">
                            <a:latin typeface="Cambria Math" panose="02040503050406030204" pitchFamily="18" charset="0"/>
                          </a:rPr>
                          <m:t>𝑚</m:t>
                        </m:r>
                        <m:r>
                          <a:rPr lang="fr-FR" sz="1100" b="0" i="1" smtClean="0">
                            <a:latin typeface="Cambria Math" panose="02040503050406030204" pitchFamily="18" charset="0"/>
                          </a:rPr>
                          <m:t> (</m:t>
                        </m:r>
                        <m:r>
                          <a:rPr lang="fr-FR" sz="1100" b="0" i="1" smtClean="0">
                            <a:latin typeface="Cambria Math" panose="02040503050406030204" pitchFamily="18" charset="0"/>
                          </a:rPr>
                          <m:t>𝑒𝑛</m:t>
                        </m:r>
                        <m:r>
                          <a:rPr lang="fr-FR" sz="1100" b="0" i="1" smtClean="0">
                            <a:latin typeface="Cambria Math" panose="02040503050406030204" pitchFamily="18" charset="0"/>
                          </a:rPr>
                          <m:t> </m:t>
                        </m:r>
                        <m:r>
                          <a:rPr lang="fr-FR" sz="1100" b="0" i="1" smtClean="0">
                            <a:latin typeface="Cambria Math" panose="02040503050406030204" pitchFamily="18" charset="0"/>
                          </a:rPr>
                          <m:t>𝑡𝑜𝑛𝑛𝑒</m:t>
                        </m:r>
                        <m:r>
                          <a:rPr lang="fr-FR" sz="1100" b="0" i="1" smtClean="0">
                            <a:latin typeface="Cambria Math" panose="02040503050406030204" pitchFamily="18" charset="0"/>
                          </a:rPr>
                          <m:t>)</m:t>
                        </m:r>
                      </m:sub>
                    </m:sSub>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𝑐</m:t>
                        </m:r>
                      </m:e>
                      <m:sub>
                        <m:r>
                          <a:rPr lang="fr-FR" sz="1100" b="0" i="1" smtClean="0">
                            <a:latin typeface="Cambria Math" panose="02040503050406030204" pitchFamily="18" charset="0"/>
                          </a:rPr>
                          <m:t>𝑚</m:t>
                        </m:r>
                        <m:r>
                          <a:rPr lang="fr-FR" sz="1100" b="0" i="1" smtClean="0">
                            <a:latin typeface="Cambria Math" panose="02040503050406030204" pitchFamily="18" charset="0"/>
                          </a:rPr>
                          <m:t> (</m:t>
                        </m:r>
                        <m:r>
                          <a:rPr lang="fr-FR" sz="1100" b="0" i="1" smtClean="0">
                            <a:latin typeface="Cambria Math" panose="02040503050406030204" pitchFamily="18" charset="0"/>
                          </a:rPr>
                          <m:t>𝑒𝑛</m:t>
                        </m:r>
                        <m:r>
                          <a:rPr lang="fr-FR" sz="1100" b="0" i="1" smtClean="0">
                            <a:latin typeface="Cambria Math" panose="02040503050406030204" pitchFamily="18" charset="0"/>
                          </a:rPr>
                          <m:t> </m:t>
                        </m:r>
                        <m:r>
                          <a:rPr lang="fr-FR" sz="1100" b="0" i="1" smtClean="0">
                            <a:latin typeface="Cambria Math" panose="02040503050406030204" pitchFamily="18" charset="0"/>
                          </a:rPr>
                          <m:t>𝑢𝑛𝑖𝑡</m:t>
                        </m:r>
                        <m:r>
                          <a:rPr lang="fr-FR" sz="1100" b="0" i="1" smtClean="0">
                            <a:latin typeface="Cambria Math" panose="02040503050406030204" pitchFamily="18" charset="0"/>
                          </a:rPr>
                          <m:t>é </m:t>
                        </m:r>
                        <m:r>
                          <a:rPr lang="fr-FR" sz="1100" b="0" i="1" smtClean="0">
                            <a:latin typeface="Cambria Math" panose="02040503050406030204" pitchFamily="18" charset="0"/>
                          </a:rPr>
                          <m:t>𝑓𝑢𝑒𝑙</m:t>
                        </m:r>
                        <m:r>
                          <a:rPr lang="fr-FR" sz="1100" b="0" i="1" smtClean="0">
                            <a:latin typeface="Cambria Math" panose="02040503050406030204" pitchFamily="18" charset="0"/>
                          </a:rPr>
                          <m:t>)</m:t>
                        </m:r>
                      </m:sub>
                    </m:sSub>
                    <m:r>
                      <a:rPr lang="fr-FR" sz="1100" b="0" i="1" smtClean="0">
                        <a:latin typeface="Cambria Math" panose="02040503050406030204" pitchFamily="18" charset="0"/>
                        <a:ea typeface="Cambria Math" panose="02040503050406030204" pitchFamily="18" charset="0"/>
                      </a:rPr>
                      <m:t>×11,1 ×1000</m:t>
                    </m:r>
                  </m:oMath>
                </a14:m>
                <a:br>
                  <a:rPr lang="fr-FR" sz="1100" b="0" dirty="0">
                    <a:ea typeface="Cambria Math" panose="02040503050406030204" pitchFamily="18" charset="0"/>
                  </a:rPr>
                </a:br>
                <a:r>
                  <a:rPr lang="fr-FR" sz="1100" b="0" dirty="0">
                    <a:ea typeface="Cambria Math" panose="02040503050406030204" pitchFamily="18" charset="0"/>
                  </a:rPr>
                  <a:t>Au final, nous avons :</a:t>
                </a:r>
                <a:br>
                  <a:rPr lang="fr-FR" sz="1100" b="0" dirty="0">
                    <a:ea typeface="Cambria Math" panose="02040503050406030204" pitchFamily="18" charset="0"/>
                  </a:rPr>
                </a:br>
                <a14:m>
                  <m:oMath xmlns:m="http://schemas.openxmlformats.org/officeDocument/2006/math">
                    <m:r>
                      <m:rPr>
                        <m:sty m:val="p"/>
                      </m:rPr>
                      <a:rPr lang="el-GR" sz="1100" i="1">
                        <a:latin typeface="Cambria Math" panose="02040503050406030204" pitchFamily="18" charset="0"/>
                      </a:rPr>
                      <m:t>Δ</m:t>
                    </m:r>
                    <m:r>
                      <a:rPr lang="fr-FR" sz="1100" i="1">
                        <a:latin typeface="Cambria Math" panose="02040503050406030204" pitchFamily="18" charset="0"/>
                      </a:rPr>
                      <m:t>𝑣</m:t>
                    </m:r>
                    <m:r>
                      <a:rPr lang="fr-FR" sz="1100" i="1">
                        <a:latin typeface="Cambria Math" panose="02040503050406030204" pitchFamily="18" charset="0"/>
                      </a:rPr>
                      <m:t>=</m:t>
                    </m:r>
                    <m:r>
                      <a:rPr lang="fr-FR" sz="1100" i="1">
                        <a:latin typeface="Cambria Math" panose="02040503050406030204" pitchFamily="18" charset="0"/>
                      </a:rPr>
                      <m:t>𝑖𝑠𝑝</m:t>
                    </m:r>
                    <m:r>
                      <a:rPr lang="fr-FR" sz="1100" i="1">
                        <a:latin typeface="Cambria Math" panose="02040503050406030204" pitchFamily="18" charset="0"/>
                        <a:ea typeface="Cambria Math" panose="02040503050406030204" pitchFamily="18" charset="0"/>
                      </a:rPr>
                      <m:t>×9,81×</m:t>
                    </m:r>
                    <m:r>
                      <a:rPr lang="fr-FR" sz="1100" i="1">
                        <a:latin typeface="Cambria Math" panose="02040503050406030204" pitchFamily="18" charset="0"/>
                        <a:ea typeface="Cambria Math" panose="02040503050406030204" pitchFamily="18" charset="0"/>
                      </a:rPr>
                      <m:t>𝑙𝑛</m:t>
                    </m:r>
                    <m:d>
                      <m:dPr>
                        <m:ctrlPr>
                          <a:rPr lang="fr-FR" sz="1100" i="1">
                            <a:latin typeface="Cambria Math" panose="02040503050406030204" pitchFamily="18" charset="0"/>
                            <a:ea typeface="Cambria Math" panose="02040503050406030204" pitchFamily="18" charset="0"/>
                          </a:rPr>
                        </m:ctrlPr>
                      </m:dPr>
                      <m:e>
                        <m:f>
                          <m:fPr>
                            <m:ctrlPr>
                              <a:rPr lang="fr-FR" sz="1100" i="1">
                                <a:latin typeface="Cambria Math" panose="02040503050406030204" pitchFamily="18" charset="0"/>
                                <a:ea typeface="Cambria Math" panose="02040503050406030204" pitchFamily="18" charset="0"/>
                              </a:rPr>
                            </m:ctrlPr>
                          </m:fPr>
                          <m:num>
                            <m:d>
                              <m:dPr>
                                <m:ctrlPr>
                                  <a:rPr lang="fr-FR" sz="1100" i="1">
                                    <a:latin typeface="Cambria Math" panose="02040503050406030204" pitchFamily="18" charset="0"/>
                                  </a:rPr>
                                </m:ctrlPr>
                              </m:dPr>
                              <m:e>
                                <m:r>
                                  <a:rPr lang="fr-FR" sz="1100" i="1">
                                    <a:latin typeface="Cambria Math" panose="02040503050406030204" pitchFamily="18" charset="0"/>
                                  </a:rPr>
                                  <m:t>𝑚</m:t>
                                </m:r>
                                <m:r>
                                  <a:rPr lang="fr-FR" sz="1100" i="1">
                                    <a:latin typeface="Cambria Math" panose="02040503050406030204" pitchFamily="18" charset="0"/>
                                  </a:rPr>
                                  <m:t>0+</m:t>
                                </m:r>
                                <m:r>
                                  <a:rPr lang="fr-FR" sz="1100" i="1">
                                    <a:latin typeface="Cambria Math" panose="02040503050406030204" pitchFamily="18" charset="0"/>
                                  </a:rPr>
                                  <m:t>𝑚</m:t>
                                </m:r>
                                <m:r>
                                  <a:rPr lang="fr-FR" sz="1100" i="1">
                                    <a:latin typeface="Cambria Math" panose="02040503050406030204" pitchFamily="18" charset="0"/>
                                  </a:rPr>
                                  <m:t>1</m:t>
                                </m:r>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m:t>
                                                </m:r>
                                                <m:r>
                                                  <m:rPr>
                                                    <m:sty m:val="p"/>
                                                  </m:rPr>
                                                  <a:rPr lang="el-GR" sz="1100" i="1">
                                                    <a:latin typeface="Cambria Math" panose="02040503050406030204" pitchFamily="18" charset="0"/>
                                                  </a:rPr>
                                                  <m:t>Δ</m:t>
                                                </m:r>
                                                <m:r>
                                                  <a:rPr lang="fr-FR" sz="1100" i="1">
                                                    <a:latin typeface="Cambria Math" panose="02040503050406030204" pitchFamily="18" charset="0"/>
                                                  </a:rPr>
                                                  <m:t>𝑣</m:t>
                                                </m:r>
                                              </m:num>
                                              <m:den>
                                                <m:r>
                                                  <a:rPr lang="fr-FR" sz="1100" i="1">
                                                    <a:latin typeface="Cambria Math" panose="02040503050406030204" pitchFamily="18" charset="0"/>
                                                  </a:rPr>
                                                  <m:t>𝑣𝑒</m:t>
                                                </m:r>
                                              </m:den>
                                            </m:f>
                                          </m:e>
                                        </m:d>
                                      </m:sup>
                                    </m:sSup>
                                  </m:e>
                                </m:d>
                              </m:e>
                            </m:d>
                          </m:num>
                          <m:den>
                            <m:d>
                              <m:dPr>
                                <m:ctrlPr>
                                  <a:rPr lang="fr-FR" sz="1100" i="1">
                                    <a:latin typeface="Cambria Math" panose="02040503050406030204" pitchFamily="18" charset="0"/>
                                  </a:rPr>
                                </m:ctrlPr>
                              </m:dPr>
                              <m:e>
                                <m:sSub>
                                  <m:sSubPr>
                                    <m:ctrlPr>
                                      <a:rPr lang="fr-FR" sz="1100" i="1">
                                        <a:latin typeface="Cambria Math" panose="02040503050406030204" pitchFamily="18" charset="0"/>
                                      </a:rPr>
                                    </m:ctrlPr>
                                  </m:sSubPr>
                                  <m:e>
                                    <m:r>
                                      <a:rPr lang="fr-FR" sz="1100" i="1">
                                        <a:latin typeface="Cambria Math" panose="02040503050406030204" pitchFamily="18" charset="0"/>
                                      </a:rPr>
                                      <m:t>𝑚</m:t>
                                    </m:r>
                                  </m:e>
                                  <m:sub>
                                    <m:r>
                                      <a:rPr lang="fr-FR" sz="1100" i="1">
                                        <a:latin typeface="Cambria Math" panose="02040503050406030204" pitchFamily="18" charset="0"/>
                                      </a:rPr>
                                      <m:t>0</m:t>
                                    </m:r>
                                  </m:sub>
                                </m:sSub>
                                <m:r>
                                  <a:rPr lang="fr-FR" sz="1100" i="1">
                                    <a:latin typeface="Cambria Math" panose="02040503050406030204" pitchFamily="18" charset="0"/>
                                  </a:rPr>
                                  <m:t>+</m:t>
                                </m:r>
                                <m:sSub>
                                  <m:sSubPr>
                                    <m:ctrlPr>
                                      <a:rPr lang="fr-FR" sz="1100" i="1">
                                        <a:latin typeface="Cambria Math" panose="02040503050406030204" pitchFamily="18" charset="0"/>
                                      </a:rPr>
                                    </m:ctrlPr>
                                  </m:sSubPr>
                                  <m:e>
                                    <m:r>
                                      <a:rPr lang="fr-FR" sz="1100" i="1">
                                        <a:latin typeface="Cambria Math" panose="02040503050406030204" pitchFamily="18" charset="0"/>
                                      </a:rPr>
                                      <m:t>𝑚</m:t>
                                    </m:r>
                                  </m:e>
                                  <m:sub>
                                    <m:r>
                                      <a:rPr lang="fr-FR" sz="1100" i="1">
                                        <a:latin typeface="Cambria Math" panose="02040503050406030204" pitchFamily="18" charset="0"/>
                                      </a:rPr>
                                      <m:t>1</m:t>
                                    </m:r>
                                  </m:sub>
                                </m:sSub>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m:t>
                                                </m:r>
                                                <m:r>
                                                  <m:rPr>
                                                    <m:sty m:val="p"/>
                                                  </m:rPr>
                                                  <a:rPr lang="el-GR" sz="1100" i="1">
                                                    <a:latin typeface="Cambria Math" panose="02040503050406030204" pitchFamily="18" charset="0"/>
                                                  </a:rPr>
                                                  <m:t>Δ</m:t>
                                                </m:r>
                                                <m:r>
                                                  <a:rPr lang="fr-FR" sz="1100" i="1">
                                                    <a:latin typeface="Cambria Math" panose="02040503050406030204" pitchFamily="18" charset="0"/>
                                                  </a:rPr>
                                                  <m:t>𝑣</m:t>
                                                </m:r>
                                              </m:num>
                                              <m:den>
                                                <m:r>
                                                  <a:rPr lang="fr-FR" sz="1100" i="1">
                                                    <a:latin typeface="Cambria Math" panose="02040503050406030204" pitchFamily="18" charset="0"/>
                                                  </a:rPr>
                                                  <m:t>𝑣𝑒</m:t>
                                                </m:r>
                                              </m:den>
                                            </m:f>
                                          </m:e>
                                        </m:d>
                                      </m:sup>
                                    </m:sSup>
                                  </m:e>
                                </m:d>
                              </m:e>
                            </m:d>
                            <m:r>
                              <a:rPr lang="fr-FR" sz="1100">
                                <a:latin typeface="Cambria Math" panose="02040503050406030204" pitchFamily="18" charset="0"/>
                              </a:rPr>
                              <m:t>−</m:t>
                            </m:r>
                            <m:f>
                              <m:fPr>
                                <m:ctrlPr>
                                  <a:rPr lang="fr-FR" sz="1100" i="1">
                                    <a:latin typeface="Cambria Math" panose="02040503050406030204" pitchFamily="18" charset="0"/>
                                  </a:rPr>
                                </m:ctrlPr>
                              </m:fPr>
                              <m:num>
                                <m:rad>
                                  <m:radPr>
                                    <m:degHide m:val="on"/>
                                    <m:ctrlPr>
                                      <a:rPr lang="fr-FR" sz="1100" i="1">
                                        <a:latin typeface="Cambria Math" panose="02040503050406030204" pitchFamily="18" charset="0"/>
                                      </a:rPr>
                                    </m:ctrlPr>
                                  </m:radPr>
                                  <m:deg/>
                                  <m:e>
                                    <m:r>
                                      <a:rPr lang="fr-FR" sz="1100" i="1">
                                        <a:latin typeface="Cambria Math" panose="02040503050406030204" pitchFamily="18" charset="0"/>
                                      </a:rPr>
                                      <m:t>2</m:t>
                                    </m:r>
                                    <m:d>
                                      <m:dPr>
                                        <m:ctrlPr>
                                          <a:rPr lang="fr-FR" sz="1100" i="1">
                                            <a:latin typeface="Cambria Math" panose="02040503050406030204" pitchFamily="18" charset="0"/>
                                          </a:rPr>
                                        </m:ctrlPr>
                                      </m:dPr>
                                      <m:e>
                                        <m:sSub>
                                          <m:sSubPr>
                                            <m:ctrlPr>
                                              <a:rPr lang="fr-FR" sz="1100" i="1">
                                                <a:latin typeface="Cambria Math" panose="02040503050406030204" pitchFamily="18" charset="0"/>
                                              </a:rPr>
                                            </m:ctrlPr>
                                          </m:sSubPr>
                                          <m:e>
                                            <m:r>
                                              <a:rPr lang="fr-FR" sz="1100" i="1">
                                                <a:latin typeface="Cambria Math" panose="02040503050406030204" pitchFamily="18" charset="0"/>
                                              </a:rPr>
                                              <m:t>𝑧</m:t>
                                            </m:r>
                                          </m:e>
                                          <m:sub>
                                            <m:r>
                                              <a:rPr lang="fr-FR" sz="1100" i="1">
                                                <a:latin typeface="Cambria Math" panose="02040503050406030204" pitchFamily="18" charset="0"/>
                                              </a:rPr>
                                              <m:t>0</m:t>
                                            </m:r>
                                          </m:sub>
                                        </m:sSub>
                                        <m:r>
                                          <a:rPr lang="fr-FR" sz="1100" i="1">
                                            <a:latin typeface="Cambria Math" panose="02040503050406030204" pitchFamily="18" charset="0"/>
                                          </a:rPr>
                                          <m:t>−</m:t>
                                        </m:r>
                                        <m:sSub>
                                          <m:sSubPr>
                                            <m:ctrlPr>
                                              <a:rPr lang="fr-FR" sz="1100" i="1">
                                                <a:latin typeface="Cambria Math" panose="02040503050406030204" pitchFamily="18" charset="0"/>
                                              </a:rPr>
                                            </m:ctrlPr>
                                          </m:sSubPr>
                                          <m:e>
                                            <m:r>
                                              <a:rPr lang="fr-FR" sz="1100" i="1">
                                                <a:latin typeface="Cambria Math" panose="02040503050406030204" pitchFamily="18" charset="0"/>
                                              </a:rPr>
                                              <m:t>𝑧</m:t>
                                            </m:r>
                                          </m:e>
                                          <m:sub>
                                            <m:r>
                                              <a:rPr lang="fr-FR" sz="1100" i="1">
                                                <a:latin typeface="Cambria Math" panose="02040503050406030204" pitchFamily="18" charset="0"/>
                                              </a:rPr>
                                              <m:t>𝑚</m:t>
                                            </m:r>
                                          </m:sub>
                                        </m:sSub>
                                      </m:e>
                                    </m:d>
                                  </m:e>
                                </m:rad>
                              </m:num>
                              <m:den>
                                <m:f>
                                  <m:fPr>
                                    <m:ctrlPr>
                                      <a:rPr lang="fr-FR" sz="1100" i="1">
                                        <a:latin typeface="Cambria Math" panose="02040503050406030204" pitchFamily="18" charset="0"/>
                                      </a:rPr>
                                    </m:ctrlPr>
                                  </m:fPr>
                                  <m:num>
                                    <m:r>
                                      <a:rPr lang="fr-FR" sz="1100" i="1">
                                        <a:latin typeface="Cambria Math" panose="02040503050406030204" pitchFamily="18" charset="0"/>
                                      </a:rPr>
                                      <m:t>𝑡h𝑟𝑢𝑠𝑡</m:t>
                                    </m:r>
                                  </m:num>
                                  <m:den>
                                    <m:sSub>
                                      <m:sSubPr>
                                        <m:ctrlPr>
                                          <a:rPr lang="fr-FR" sz="1100" i="1">
                                            <a:latin typeface="Cambria Math" panose="02040503050406030204" pitchFamily="18" charset="0"/>
                                          </a:rPr>
                                        </m:ctrlPr>
                                      </m:sSubPr>
                                      <m:e>
                                        <m:r>
                                          <a:rPr lang="fr-FR" sz="1100" i="1">
                                            <a:latin typeface="Cambria Math" panose="02040503050406030204" pitchFamily="18" charset="0"/>
                                          </a:rPr>
                                          <m:t>𝑚</m:t>
                                        </m:r>
                                      </m:e>
                                      <m:sub>
                                        <m:r>
                                          <a:rPr lang="fr-FR" sz="1100" i="1">
                                            <a:latin typeface="Cambria Math" panose="02040503050406030204" pitchFamily="18" charset="0"/>
                                          </a:rPr>
                                          <m:t>1</m:t>
                                        </m:r>
                                      </m:sub>
                                    </m:sSub>
                                  </m:den>
                                </m:f>
                                <m:r>
                                  <a:rPr lang="fr-FR" sz="1100" i="1">
                                    <a:latin typeface="Cambria Math" panose="02040503050406030204" pitchFamily="18" charset="0"/>
                                  </a:rPr>
                                  <m:t>−</m:t>
                                </m:r>
                                <m:r>
                                  <a:rPr lang="fr-FR" sz="1100" i="1">
                                    <a:latin typeface="Cambria Math" panose="02040503050406030204" pitchFamily="18" charset="0"/>
                                  </a:rPr>
                                  <m:t>𝑔</m:t>
                                </m:r>
                              </m:den>
                            </m:f>
                            <m:r>
                              <a:rPr lang="fr-FR" sz="1100" i="1">
                                <a:latin typeface="Cambria Math" panose="02040503050406030204" pitchFamily="18" charset="0"/>
                                <a:ea typeface="Cambria Math" panose="02040503050406030204" pitchFamily="18" charset="0"/>
                              </a:rPr>
                              <m:t>×</m:t>
                            </m:r>
                            <m:sSub>
                              <m:sSubPr>
                                <m:ctrlPr>
                                  <a:rPr lang="fr-FR" sz="1100" i="1">
                                    <a:latin typeface="Cambria Math" panose="02040503050406030204" pitchFamily="18" charset="0"/>
                                  </a:rPr>
                                </m:ctrlPr>
                              </m:sSubPr>
                              <m:e>
                                <m:r>
                                  <a:rPr lang="fr-FR" sz="1100" i="1">
                                    <a:latin typeface="Cambria Math" panose="02040503050406030204" pitchFamily="18" charset="0"/>
                                  </a:rPr>
                                  <m:t>𝑐</m:t>
                                </m:r>
                              </m:e>
                              <m:sub>
                                <m:r>
                                  <a:rPr lang="fr-FR" sz="1100" i="1">
                                    <a:latin typeface="Cambria Math" panose="02040503050406030204" pitchFamily="18" charset="0"/>
                                  </a:rPr>
                                  <m:t>𝑚</m:t>
                                </m:r>
                                <m:r>
                                  <a:rPr lang="fr-FR" sz="1100" i="1">
                                    <a:latin typeface="Cambria Math" panose="02040503050406030204" pitchFamily="18" charset="0"/>
                                  </a:rPr>
                                  <m:t> (</m:t>
                                </m:r>
                                <m:r>
                                  <a:rPr lang="fr-FR" sz="1100" i="1">
                                    <a:latin typeface="Cambria Math" panose="02040503050406030204" pitchFamily="18" charset="0"/>
                                  </a:rPr>
                                  <m:t>𝑒𝑛</m:t>
                                </m:r>
                                <m:r>
                                  <a:rPr lang="fr-FR" sz="1100" i="1">
                                    <a:latin typeface="Cambria Math" panose="02040503050406030204" pitchFamily="18" charset="0"/>
                                  </a:rPr>
                                  <m:t> </m:t>
                                </m:r>
                                <m:r>
                                  <a:rPr lang="fr-FR" sz="1100" i="1">
                                    <a:latin typeface="Cambria Math" panose="02040503050406030204" pitchFamily="18" charset="0"/>
                                  </a:rPr>
                                  <m:t>𝑢𝑛𝑖𝑡</m:t>
                                </m:r>
                                <m:r>
                                  <a:rPr lang="fr-FR" sz="1100" i="1">
                                    <a:latin typeface="Cambria Math" panose="02040503050406030204" pitchFamily="18" charset="0"/>
                                  </a:rPr>
                                  <m:t>é </m:t>
                                </m:r>
                                <m:r>
                                  <a:rPr lang="fr-FR" sz="1100" i="1">
                                    <a:latin typeface="Cambria Math" panose="02040503050406030204" pitchFamily="18" charset="0"/>
                                  </a:rPr>
                                  <m:t>𝑓𝑢𝑒𝑙</m:t>
                                </m:r>
                                <m:r>
                                  <a:rPr lang="fr-FR" sz="1100" i="1">
                                    <a:latin typeface="Cambria Math" panose="02040503050406030204" pitchFamily="18" charset="0"/>
                                  </a:rPr>
                                  <m:t>)</m:t>
                                </m:r>
                              </m:sub>
                            </m:sSub>
                            <m:r>
                              <a:rPr lang="fr-FR" sz="1100" i="1">
                                <a:latin typeface="Cambria Math" panose="02040503050406030204" pitchFamily="18" charset="0"/>
                                <a:ea typeface="Cambria Math" panose="02040503050406030204" pitchFamily="18" charset="0"/>
                              </a:rPr>
                              <m:t>×11,1 ×1000</m:t>
                            </m:r>
                          </m:den>
                        </m:f>
                      </m:e>
                    </m:d>
                    <m:r>
                      <a:rPr lang="fr-FR" sz="1100" i="1">
                        <a:latin typeface="Cambria Math" panose="02040503050406030204" pitchFamily="18" charset="0"/>
                        <a:ea typeface="Cambria Math" panose="02040503050406030204" pitchFamily="18" charset="0"/>
                      </a:rPr>
                      <m:t>×</m:t>
                    </m:r>
                    <m:f>
                      <m:fPr>
                        <m:ctrlPr>
                          <a:rPr lang="fr-FR" sz="1100" i="1">
                            <a:latin typeface="Cambria Math" panose="02040503050406030204" pitchFamily="18" charset="0"/>
                            <a:ea typeface="Cambria Math" panose="02040503050406030204" pitchFamily="18" charset="0"/>
                          </a:rPr>
                        </m:ctrlPr>
                      </m:fPr>
                      <m:num>
                        <m:f>
                          <m:fPr>
                            <m:ctrlPr>
                              <a:rPr lang="fr-FR" sz="1100" i="1">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ea typeface="Cambria Math" panose="02040503050406030204" pitchFamily="18" charset="0"/>
                              </a:rPr>
                              <m:t>𝑡h𝑟𝑢𝑠𝑡</m:t>
                            </m:r>
                          </m:num>
                          <m:den>
                            <m:r>
                              <a:rPr lang="fr-FR" sz="1100" i="1">
                                <a:latin typeface="Cambria Math" panose="02040503050406030204" pitchFamily="18" charset="0"/>
                                <a:ea typeface="Cambria Math" panose="02040503050406030204" pitchFamily="18" charset="0"/>
                              </a:rPr>
                              <m:t>𝑚𝑎𝑠𝑠𝑒</m:t>
                            </m:r>
                            <m:r>
                              <a:rPr lang="fr-FR" sz="1100" i="1">
                                <a:latin typeface="Cambria Math" panose="02040503050406030204" pitchFamily="18" charset="0"/>
                                <a:ea typeface="Cambria Math" panose="02040503050406030204" pitchFamily="18" charset="0"/>
                              </a:rPr>
                              <m:t>×</m:t>
                            </m:r>
                            <m:r>
                              <a:rPr lang="fr-FR" sz="1100" i="1">
                                <a:latin typeface="Cambria Math" panose="02040503050406030204" pitchFamily="18" charset="0"/>
                                <a:ea typeface="Cambria Math" panose="02040503050406030204" pitchFamily="18" charset="0"/>
                              </a:rPr>
                              <m:t>𝑔</m:t>
                            </m:r>
                          </m:den>
                        </m:f>
                      </m:num>
                      <m:den>
                        <m:f>
                          <m:fPr>
                            <m:ctrlPr>
                              <a:rPr lang="fr-FR" sz="1100" i="1">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ea typeface="Cambria Math" panose="02040503050406030204" pitchFamily="18" charset="0"/>
                              </a:rPr>
                              <m:t>𝑡h𝑟𝑢𝑠𝑡</m:t>
                            </m:r>
                          </m:num>
                          <m:den>
                            <m:r>
                              <a:rPr lang="fr-FR" sz="1100" i="1">
                                <a:latin typeface="Cambria Math" panose="02040503050406030204" pitchFamily="18" charset="0"/>
                                <a:ea typeface="Cambria Math" panose="02040503050406030204" pitchFamily="18" charset="0"/>
                              </a:rPr>
                              <m:t>𝑚𝑎𝑠𝑠𝑒</m:t>
                            </m:r>
                            <m:r>
                              <a:rPr lang="fr-FR" sz="1100" i="1">
                                <a:latin typeface="Cambria Math" panose="02040503050406030204" pitchFamily="18" charset="0"/>
                                <a:ea typeface="Cambria Math" panose="02040503050406030204" pitchFamily="18" charset="0"/>
                              </a:rPr>
                              <m:t>×</m:t>
                            </m:r>
                            <m:r>
                              <a:rPr lang="fr-FR" sz="1100" i="1">
                                <a:latin typeface="Cambria Math" panose="02040503050406030204" pitchFamily="18" charset="0"/>
                                <a:ea typeface="Cambria Math" panose="02040503050406030204" pitchFamily="18" charset="0"/>
                              </a:rPr>
                              <m:t>𝑔</m:t>
                            </m:r>
                          </m:den>
                        </m:f>
                        <m:r>
                          <a:rPr lang="fr-FR" sz="1100" i="1">
                            <a:latin typeface="Cambria Math" panose="02040503050406030204" pitchFamily="18" charset="0"/>
                            <a:ea typeface="Cambria Math" panose="02040503050406030204" pitchFamily="18" charset="0"/>
                          </a:rPr>
                          <m:t>−1</m:t>
                        </m:r>
                      </m:den>
                    </m:f>
                  </m:oMath>
                </a14:m>
                <a:br>
                  <a:rPr lang="fr-FR" sz="1100" b="0" dirty="0">
                    <a:ea typeface="Cambria Math" panose="02040503050406030204" pitchFamily="18" charset="0"/>
                  </a:rPr>
                </a:br>
                <a14:m>
                  <m:oMath xmlns:m="http://schemas.openxmlformats.org/officeDocument/2006/math">
                    <m:r>
                      <m:rPr>
                        <m:sty m:val="p"/>
                      </m:rPr>
                      <a:rPr lang="el-GR" sz="1100" b="0" i="1" smtClean="0">
                        <a:latin typeface="Cambria Math" panose="02040503050406030204" pitchFamily="18" charset="0"/>
                        <a:ea typeface="Cambria Math" panose="02040503050406030204" pitchFamily="18" charset="0"/>
                      </a:rPr>
                      <m:t>Δ</m:t>
                    </m:r>
                    <m:r>
                      <a:rPr lang="fr-FR" sz="1100" b="0" i="1" smtClean="0">
                        <a:latin typeface="Cambria Math" panose="02040503050406030204" pitchFamily="18" charset="0"/>
                        <a:ea typeface="Cambria Math" panose="02040503050406030204" pitchFamily="18" charset="0"/>
                      </a:rPr>
                      <m:t>𝑣</m:t>
                    </m:r>
                    <m:r>
                      <a:rPr lang="fr-FR" sz="1100" b="0" i="1" smtClean="0">
                        <a:latin typeface="Cambria Math" panose="02040503050406030204" pitchFamily="18" charset="0"/>
                        <a:ea typeface="Cambria Math" panose="02040503050406030204" pitchFamily="18" charset="0"/>
                      </a:rPr>
                      <m:t>=345×9,81×</m:t>
                    </m:r>
                    <m:r>
                      <a:rPr lang="fr-FR" sz="1100" b="0" i="1" smtClean="0">
                        <a:latin typeface="Cambria Math" panose="02040503050406030204" pitchFamily="18" charset="0"/>
                        <a:ea typeface="Cambria Math" panose="02040503050406030204" pitchFamily="18" charset="0"/>
                      </a:rPr>
                      <m:t>𝑙𝑛</m:t>
                    </m:r>
                    <m:d>
                      <m:dPr>
                        <m:ctrlPr>
                          <a:rPr lang="fr-FR" sz="1100" b="0" i="1" smtClean="0">
                            <a:latin typeface="Cambria Math" panose="02040503050406030204" pitchFamily="18" charset="0"/>
                            <a:ea typeface="Cambria Math" panose="02040503050406030204" pitchFamily="18" charset="0"/>
                          </a:rPr>
                        </m:ctrlPr>
                      </m:dPr>
                      <m:e>
                        <m:f>
                          <m:fPr>
                            <m:ctrlPr>
                              <a:rPr lang="fr-FR" sz="1100" b="0" i="1" smtClean="0">
                                <a:latin typeface="Cambria Math" panose="02040503050406030204" pitchFamily="18" charset="0"/>
                                <a:ea typeface="Cambria Math" panose="02040503050406030204" pitchFamily="18" charset="0"/>
                              </a:rPr>
                            </m:ctrlPr>
                          </m:fPr>
                          <m:num>
                            <m:r>
                              <a:rPr lang="fr-FR" sz="1100" i="1">
                                <a:latin typeface="Cambria Math" panose="02040503050406030204" pitchFamily="18" charset="0"/>
                              </a:rPr>
                              <m:t>3233+4233</m:t>
                            </m:r>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−673</m:t>
                                            </m:r>
                                          </m:num>
                                          <m:den>
                                            <m:r>
                                              <a:rPr lang="fr-FR" sz="1100" i="1">
                                                <a:latin typeface="Cambria Math" panose="02040503050406030204" pitchFamily="18" charset="0"/>
                                              </a:rPr>
                                              <m:t>345</m:t>
                                            </m:r>
                                            <m:r>
                                              <a:rPr lang="fr-FR" sz="1100" i="1">
                                                <a:latin typeface="Cambria Math" panose="02040503050406030204" pitchFamily="18" charset="0"/>
                                                <a:ea typeface="Cambria Math" panose="02040503050406030204" pitchFamily="18" charset="0"/>
                                              </a:rPr>
                                              <m:t>×9,81</m:t>
                                            </m:r>
                                          </m:den>
                                        </m:f>
                                      </m:e>
                                    </m:d>
                                  </m:sup>
                                </m:sSup>
                              </m:e>
                            </m:d>
                          </m:num>
                          <m:den>
                            <m:d>
                              <m:dPr>
                                <m:ctrlPr>
                                  <a:rPr lang="fr-FR" sz="1100" b="0" i="1" smtClean="0">
                                    <a:latin typeface="Cambria Math" panose="02040503050406030204" pitchFamily="18" charset="0"/>
                                    <a:ea typeface="Cambria Math" panose="02040503050406030204" pitchFamily="18" charset="0"/>
                                  </a:rPr>
                                </m:ctrlPr>
                              </m:dPr>
                              <m:e>
                                <m:r>
                                  <a:rPr lang="fr-FR" sz="1100" i="1">
                                    <a:latin typeface="Cambria Math" panose="02040503050406030204" pitchFamily="18" charset="0"/>
                                  </a:rPr>
                                  <m:t>3233+4233</m:t>
                                </m:r>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−673</m:t>
                                                </m:r>
                                              </m:num>
                                              <m:den>
                                                <m:r>
                                                  <a:rPr lang="fr-FR" sz="1100" i="1">
                                                    <a:latin typeface="Cambria Math" panose="02040503050406030204" pitchFamily="18" charset="0"/>
                                                  </a:rPr>
                                                  <m:t>345</m:t>
                                                </m:r>
                                                <m:r>
                                                  <a:rPr lang="fr-FR" sz="1100" i="1">
                                                    <a:latin typeface="Cambria Math" panose="02040503050406030204" pitchFamily="18" charset="0"/>
                                                    <a:ea typeface="Cambria Math" panose="02040503050406030204" pitchFamily="18" charset="0"/>
                                                  </a:rPr>
                                                  <m:t>×9,81</m:t>
                                                </m:r>
                                              </m:den>
                                            </m:f>
                                          </m:e>
                                        </m:d>
                                      </m:sup>
                                    </m:sSup>
                                  </m:e>
                                </m:d>
                              </m:e>
                            </m:d>
                            <m:r>
                              <a:rPr lang="fr-FR" sz="1100" b="0" i="1" smtClean="0">
                                <a:latin typeface="Cambria Math" panose="02040503050406030204" pitchFamily="18" charset="0"/>
                                <a:ea typeface="Cambria Math" panose="02040503050406030204" pitchFamily="18" charset="0"/>
                              </a:rPr>
                              <m:t>−</m:t>
                            </m:r>
                            <m:f>
                              <m:fPr>
                                <m:ctrlPr>
                                  <a:rPr lang="fr-FR" sz="1100" b="0" i="1" smtClean="0">
                                    <a:latin typeface="Cambria Math" panose="02040503050406030204" pitchFamily="18" charset="0"/>
                                    <a:ea typeface="Cambria Math" panose="02040503050406030204" pitchFamily="18" charset="0"/>
                                  </a:rPr>
                                </m:ctrlPr>
                              </m:fPr>
                              <m:num>
                                <m:rad>
                                  <m:radPr>
                                    <m:degHide m:val="on"/>
                                    <m:ctrlPr>
                                      <a:rPr lang="fr-FR" sz="1100" b="0" i="1" smtClean="0">
                                        <a:latin typeface="Cambria Math" panose="02040503050406030204" pitchFamily="18" charset="0"/>
                                        <a:ea typeface="Cambria Math" panose="02040503050406030204" pitchFamily="18" charset="0"/>
                                      </a:rPr>
                                    </m:ctrlPr>
                                  </m:radPr>
                                  <m:deg/>
                                  <m:e>
                                    <m:r>
                                      <a:rPr lang="fr-FR" sz="1100" b="0" i="1" smtClean="0">
                                        <a:latin typeface="Cambria Math" panose="02040503050406030204" pitchFamily="18" charset="0"/>
                                        <a:ea typeface="Cambria Math" panose="02040503050406030204" pitchFamily="18" charset="0"/>
                                      </a:rPr>
                                      <m:t>2</m:t>
                                    </m:r>
                                    <m:d>
                                      <m:dPr>
                                        <m:ctrlPr>
                                          <a:rPr lang="fr-FR" sz="1100" b="0" i="1" smtClean="0">
                                            <a:latin typeface="Cambria Math" panose="02040503050406030204" pitchFamily="18" charset="0"/>
                                            <a:ea typeface="Cambria Math" panose="02040503050406030204" pitchFamily="18" charset="0"/>
                                          </a:rPr>
                                        </m:ctrlPr>
                                      </m:dPr>
                                      <m:e>
                                        <m:r>
                                          <a:rPr lang="fr-FR" sz="1100" b="0" i="1" smtClean="0">
                                            <a:latin typeface="Cambria Math" panose="02040503050406030204" pitchFamily="18" charset="0"/>
                                            <a:ea typeface="Cambria Math" panose="02040503050406030204" pitchFamily="18" charset="0"/>
                                          </a:rPr>
                                          <m:t>2500−673</m:t>
                                        </m:r>
                                      </m:e>
                                    </m:d>
                                  </m:e>
                                </m:rad>
                              </m:num>
                              <m:den>
                                <m:f>
                                  <m:fPr>
                                    <m:ctrlPr>
                                      <a:rPr lang="fr-FR" sz="1100" b="0" i="1" smtClean="0">
                                        <a:latin typeface="Cambria Math" panose="02040503050406030204" pitchFamily="18" charset="0"/>
                                        <a:ea typeface="Cambria Math" panose="02040503050406030204" pitchFamily="18" charset="0"/>
                                      </a:rPr>
                                    </m:ctrlPr>
                                  </m:fPr>
                                  <m:num>
                                    <m:r>
                                      <a:rPr lang="fr-FR" sz="1100" b="0" i="1" smtClean="0">
                                        <a:latin typeface="Cambria Math" panose="02040503050406030204" pitchFamily="18" charset="0"/>
                                        <a:ea typeface="Cambria Math" panose="02040503050406030204" pitchFamily="18" charset="0"/>
                                      </a:rPr>
                                      <m:t>24000</m:t>
                                    </m:r>
                                  </m:num>
                                  <m:den>
                                    <m:r>
                                      <a:rPr lang="fr-FR" sz="1100" i="1">
                                        <a:latin typeface="Cambria Math" panose="02040503050406030204" pitchFamily="18" charset="0"/>
                                      </a:rPr>
                                      <m:t>3233+4233</m:t>
                                    </m:r>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−673</m:t>
                                                    </m:r>
                                                  </m:num>
                                                  <m:den>
                                                    <m:r>
                                                      <a:rPr lang="fr-FR" sz="1100" i="1">
                                                        <a:latin typeface="Cambria Math" panose="02040503050406030204" pitchFamily="18" charset="0"/>
                                                      </a:rPr>
                                                      <m:t>345</m:t>
                                                    </m:r>
                                                    <m:r>
                                                      <a:rPr lang="fr-FR" sz="1100" i="1">
                                                        <a:latin typeface="Cambria Math" panose="02040503050406030204" pitchFamily="18" charset="0"/>
                                                        <a:ea typeface="Cambria Math" panose="02040503050406030204" pitchFamily="18" charset="0"/>
                                                      </a:rPr>
                                                      <m:t>×9,81</m:t>
                                                    </m:r>
                                                  </m:den>
                                                </m:f>
                                              </m:e>
                                            </m:d>
                                          </m:sup>
                                        </m:sSup>
                                      </m:e>
                                    </m:d>
                                    <m:r>
                                      <a:rPr lang="fr-FR" sz="1100" b="0" i="1" smtClean="0">
                                        <a:latin typeface="Cambria Math" panose="02040503050406030204" pitchFamily="18" charset="0"/>
                                        <a:ea typeface="Cambria Math" panose="02040503050406030204" pitchFamily="18" charset="0"/>
                                      </a:rPr>
                                      <m:t>−1,62</m:t>
                                    </m:r>
                                  </m:den>
                                </m:f>
                              </m:den>
                            </m:f>
                            <m:r>
                              <a:rPr lang="fr-FR" sz="1100" b="0" i="1" smtClean="0">
                                <a:latin typeface="Cambria Math" panose="02040503050406030204" pitchFamily="18" charset="0"/>
                                <a:ea typeface="Cambria Math" panose="02040503050406030204" pitchFamily="18" charset="0"/>
                              </a:rPr>
                              <m:t>×3,547×11,1×1000</m:t>
                            </m:r>
                          </m:den>
                        </m:f>
                      </m:e>
                    </m:d>
                    <m:r>
                      <a:rPr lang="fr-FR" sz="1100" b="0" i="1" smtClean="0">
                        <a:latin typeface="Cambria Math" panose="02040503050406030204" pitchFamily="18" charset="0"/>
                        <a:ea typeface="Cambria Math" panose="02040503050406030204" pitchFamily="18" charset="0"/>
                      </a:rPr>
                      <m:t>×</m:t>
                    </m:r>
                    <m:f>
                      <m:fPr>
                        <m:ctrlPr>
                          <a:rPr lang="fr-FR" sz="1100" b="0" i="1" smtClean="0">
                            <a:latin typeface="Cambria Math" panose="02040503050406030204" pitchFamily="18" charset="0"/>
                            <a:ea typeface="Cambria Math" panose="02040503050406030204" pitchFamily="18" charset="0"/>
                          </a:rPr>
                        </m:ctrlPr>
                      </m:fPr>
                      <m:num>
                        <m:f>
                          <m:fPr>
                            <m:ctrlPr>
                              <a:rPr lang="fr-FR" sz="1100" b="0" i="1" smtClean="0">
                                <a:latin typeface="Cambria Math" panose="02040503050406030204" pitchFamily="18" charset="0"/>
                                <a:ea typeface="Cambria Math" panose="02040503050406030204" pitchFamily="18" charset="0"/>
                              </a:rPr>
                            </m:ctrlPr>
                          </m:fPr>
                          <m:num>
                            <m:r>
                              <a:rPr lang="fr-FR" sz="1100" b="0" i="1" smtClean="0">
                                <a:latin typeface="Cambria Math" panose="02040503050406030204" pitchFamily="18" charset="0"/>
                                <a:ea typeface="Cambria Math" panose="02040503050406030204" pitchFamily="18" charset="0"/>
                              </a:rPr>
                              <m:t>24000</m:t>
                            </m:r>
                          </m:num>
                          <m:den>
                            <m:d>
                              <m:dPr>
                                <m:ctrlPr>
                                  <a:rPr lang="fr-FR" sz="1100" b="0" i="1" smtClean="0">
                                    <a:latin typeface="Cambria Math" panose="02040503050406030204" pitchFamily="18" charset="0"/>
                                    <a:ea typeface="Cambria Math" panose="02040503050406030204" pitchFamily="18" charset="0"/>
                                  </a:rPr>
                                </m:ctrlPr>
                              </m:dPr>
                              <m:e>
                                <m:r>
                                  <a:rPr lang="fr-FR" sz="1100" i="1">
                                    <a:latin typeface="Cambria Math" panose="02040503050406030204" pitchFamily="18" charset="0"/>
                                  </a:rPr>
                                  <m:t>𝑚</m:t>
                                </m:r>
                                <m:r>
                                  <a:rPr lang="fr-FR" sz="1100" i="1">
                                    <a:latin typeface="Cambria Math" panose="02040503050406030204" pitchFamily="18" charset="0"/>
                                  </a:rPr>
                                  <m:t>0+</m:t>
                                </m:r>
                                <m:r>
                                  <a:rPr lang="fr-FR" sz="1100" i="1">
                                    <a:latin typeface="Cambria Math" panose="02040503050406030204" pitchFamily="18" charset="0"/>
                                  </a:rPr>
                                  <m:t>𝑚</m:t>
                                </m:r>
                                <m:r>
                                  <a:rPr lang="fr-FR" sz="1100" i="1">
                                    <a:latin typeface="Cambria Math" panose="02040503050406030204" pitchFamily="18" charset="0"/>
                                  </a:rPr>
                                  <m:t>1</m:t>
                                </m:r>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m:t>
                                                </m:r>
                                                <m:r>
                                                  <m:rPr>
                                                    <m:sty m:val="p"/>
                                                  </m:rPr>
                                                  <a:rPr lang="el-GR" sz="1100" i="1">
                                                    <a:latin typeface="Cambria Math" panose="02040503050406030204" pitchFamily="18" charset="0"/>
                                                  </a:rPr>
                                                  <m:t>Δ</m:t>
                                                </m:r>
                                                <m:r>
                                                  <a:rPr lang="fr-FR" sz="1100" i="1">
                                                    <a:latin typeface="Cambria Math" panose="02040503050406030204" pitchFamily="18" charset="0"/>
                                                  </a:rPr>
                                                  <m:t>𝑣</m:t>
                                                </m:r>
                                              </m:num>
                                              <m:den>
                                                <m:r>
                                                  <a:rPr lang="fr-FR" sz="1100" i="1">
                                                    <a:latin typeface="Cambria Math" panose="02040503050406030204" pitchFamily="18" charset="0"/>
                                                  </a:rPr>
                                                  <m:t>𝑣𝑒</m:t>
                                                </m:r>
                                              </m:den>
                                            </m:f>
                                          </m:e>
                                        </m:d>
                                      </m:sup>
                                    </m:sSup>
                                  </m:e>
                                </m:d>
                              </m:e>
                            </m:d>
                            <m:r>
                              <a:rPr lang="fr-FR" sz="1100" b="0" i="1" smtClean="0">
                                <a:latin typeface="Cambria Math" panose="02040503050406030204" pitchFamily="18" charset="0"/>
                                <a:ea typeface="Cambria Math" panose="02040503050406030204" pitchFamily="18" charset="0"/>
                              </a:rPr>
                              <m:t>×1,62</m:t>
                            </m:r>
                          </m:den>
                        </m:f>
                      </m:num>
                      <m:den>
                        <m:f>
                          <m:fPr>
                            <m:ctrlPr>
                              <a:rPr lang="fr-FR" sz="1100" b="0" i="1" smtClean="0">
                                <a:latin typeface="Cambria Math" panose="02040503050406030204" pitchFamily="18" charset="0"/>
                                <a:ea typeface="Cambria Math" panose="02040503050406030204" pitchFamily="18" charset="0"/>
                              </a:rPr>
                            </m:ctrlPr>
                          </m:fPr>
                          <m:num>
                            <m:r>
                              <a:rPr lang="fr-FR" sz="1100" b="0" i="1" smtClean="0">
                                <a:latin typeface="Cambria Math" panose="02040503050406030204" pitchFamily="18" charset="0"/>
                                <a:ea typeface="Cambria Math" panose="02040503050406030204" pitchFamily="18" charset="0"/>
                              </a:rPr>
                              <m:t>24000</m:t>
                            </m:r>
                          </m:num>
                          <m:den>
                            <m:d>
                              <m:dPr>
                                <m:ctrlPr>
                                  <a:rPr lang="fr-FR" sz="1100" i="1">
                                    <a:latin typeface="Cambria Math" panose="02040503050406030204" pitchFamily="18" charset="0"/>
                                  </a:rPr>
                                </m:ctrlPr>
                              </m:dPr>
                              <m:e>
                                <m:r>
                                  <a:rPr lang="fr-FR" sz="1100" i="1">
                                    <a:latin typeface="Cambria Math" panose="02040503050406030204" pitchFamily="18" charset="0"/>
                                  </a:rPr>
                                  <m:t>𝑚</m:t>
                                </m:r>
                                <m:r>
                                  <a:rPr lang="fr-FR" sz="1100" i="1">
                                    <a:latin typeface="Cambria Math" panose="02040503050406030204" pitchFamily="18" charset="0"/>
                                  </a:rPr>
                                  <m:t>0+</m:t>
                                </m:r>
                                <m:r>
                                  <a:rPr lang="fr-FR" sz="1100" i="1">
                                    <a:latin typeface="Cambria Math" panose="02040503050406030204" pitchFamily="18" charset="0"/>
                                  </a:rPr>
                                  <m:t>𝑚</m:t>
                                </m:r>
                                <m:r>
                                  <a:rPr lang="fr-FR" sz="1100" i="1">
                                    <a:latin typeface="Cambria Math" panose="02040503050406030204" pitchFamily="18" charset="0"/>
                                  </a:rPr>
                                  <m:t>1</m:t>
                                </m:r>
                                <m:d>
                                  <m:dPr>
                                    <m:ctrlPr>
                                      <a:rPr lang="fr-FR" sz="1100" i="1">
                                        <a:latin typeface="Cambria Math" panose="02040503050406030204" pitchFamily="18" charset="0"/>
                                      </a:rPr>
                                    </m:ctrlPr>
                                  </m:dPr>
                                  <m:e>
                                    <m:r>
                                      <a:rPr lang="fr-FR" sz="1100" i="1">
                                        <a:latin typeface="Cambria Math" panose="02040503050406030204" pitchFamily="18" charset="0"/>
                                      </a:rPr>
                                      <m:t>1−</m:t>
                                    </m:r>
                                    <m:sSup>
                                      <m:sSupPr>
                                        <m:ctrlPr>
                                          <a:rPr lang="fr-FR" sz="1100" i="1">
                                            <a:latin typeface="Cambria Math" panose="02040503050406030204" pitchFamily="18" charset="0"/>
                                          </a:rPr>
                                        </m:ctrlPr>
                                      </m:sSupPr>
                                      <m:e>
                                        <m:r>
                                          <a:rPr lang="fr-FR" sz="1100" i="1">
                                            <a:latin typeface="Cambria Math" panose="02040503050406030204" pitchFamily="18" charset="0"/>
                                          </a:rPr>
                                          <m:t>𝑒</m:t>
                                        </m:r>
                                      </m:e>
                                      <m:sup>
                                        <m:d>
                                          <m:dPr>
                                            <m:ctrlPr>
                                              <a:rPr lang="fr-FR" sz="1100" i="1">
                                                <a:latin typeface="Cambria Math" panose="02040503050406030204" pitchFamily="18" charset="0"/>
                                              </a:rPr>
                                            </m:ctrlPr>
                                          </m:dPr>
                                          <m:e>
                                            <m:f>
                                              <m:fPr>
                                                <m:ctrlPr>
                                                  <a:rPr lang="fr-FR" sz="1100" i="1">
                                                    <a:latin typeface="Cambria Math" panose="02040503050406030204" pitchFamily="18" charset="0"/>
                                                  </a:rPr>
                                                </m:ctrlPr>
                                              </m:fPr>
                                              <m:num>
                                                <m:r>
                                                  <a:rPr lang="fr-FR" sz="1100" i="1">
                                                    <a:latin typeface="Cambria Math" panose="02040503050406030204" pitchFamily="18" charset="0"/>
                                                  </a:rPr>
                                                  <m:t>−</m:t>
                                                </m:r>
                                                <m:r>
                                                  <m:rPr>
                                                    <m:sty m:val="p"/>
                                                  </m:rPr>
                                                  <a:rPr lang="el-GR" sz="1100" i="1">
                                                    <a:latin typeface="Cambria Math" panose="02040503050406030204" pitchFamily="18" charset="0"/>
                                                  </a:rPr>
                                                  <m:t>Δ</m:t>
                                                </m:r>
                                                <m:r>
                                                  <a:rPr lang="fr-FR" sz="1100" i="1">
                                                    <a:latin typeface="Cambria Math" panose="02040503050406030204" pitchFamily="18" charset="0"/>
                                                  </a:rPr>
                                                  <m:t>𝑣</m:t>
                                                </m:r>
                                              </m:num>
                                              <m:den>
                                                <m:r>
                                                  <a:rPr lang="fr-FR" sz="1100" i="1">
                                                    <a:latin typeface="Cambria Math" panose="02040503050406030204" pitchFamily="18" charset="0"/>
                                                  </a:rPr>
                                                  <m:t>𝑣𝑒</m:t>
                                                </m:r>
                                              </m:den>
                                            </m:f>
                                          </m:e>
                                        </m:d>
                                      </m:sup>
                                    </m:sSup>
                                  </m:e>
                                </m:d>
                              </m:e>
                            </m:d>
                            <m:r>
                              <a:rPr lang="fr-FR" sz="110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1,62</m:t>
                            </m:r>
                            <m:r>
                              <a:rPr lang="fr-FR" sz="1100" b="0" i="1" smtClean="0">
                                <a:latin typeface="Cambria Math" panose="02040503050406030204" pitchFamily="18" charset="0"/>
                              </a:rPr>
                              <m:t>−1</m:t>
                            </m:r>
                          </m:den>
                        </m:f>
                      </m:den>
                    </m:f>
                  </m:oMath>
                </a14:m>
                <a:br>
                  <a:rPr lang="fr-FR" sz="1100" b="0" dirty="0">
                    <a:ea typeface="Cambria Math" panose="02040503050406030204" pitchFamily="18" charset="0"/>
                  </a:rPr>
                </a:br>
                <a14:m>
                  <m:oMath xmlns:m="http://schemas.openxmlformats.org/officeDocument/2006/math">
                    <m:borderBox>
                      <m:borderBoxPr>
                        <m:ctrlPr>
                          <a:rPr lang="fr-FR" sz="1100" b="0" i="1" smtClean="0">
                            <a:latin typeface="Cambria Math" panose="02040503050406030204" pitchFamily="18" charset="0"/>
                            <a:ea typeface="Cambria Math" panose="02040503050406030204" pitchFamily="18" charset="0"/>
                          </a:rPr>
                        </m:ctrlPr>
                      </m:borderBoxPr>
                      <m:e>
                        <m:r>
                          <m:rPr>
                            <m:sty m:val="p"/>
                          </m:rPr>
                          <a:rPr lang="el-GR" sz="1100" i="1">
                            <a:latin typeface="Cambria Math" panose="02040503050406030204" pitchFamily="18" charset="0"/>
                            <a:ea typeface="Cambria Math" panose="02040503050406030204" pitchFamily="18" charset="0"/>
                          </a:rPr>
                          <m:t>Δ</m:t>
                        </m:r>
                        <m:r>
                          <a:rPr lang="fr-FR" sz="1100" b="0" i="1" smtClean="0">
                            <a:latin typeface="Cambria Math" panose="02040503050406030204" pitchFamily="18" charset="0"/>
                            <a:ea typeface="Cambria Math" panose="02040503050406030204" pitchFamily="18" charset="0"/>
                          </a:rPr>
                          <m:t>𝑣</m:t>
                        </m:r>
                        <m:r>
                          <a:rPr lang="fr-FR" sz="1100" b="0" i="1" smtClean="0">
                            <a:latin typeface="Cambria Math" panose="02040503050406030204" pitchFamily="18" charset="0"/>
                            <a:ea typeface="Cambria Math" panose="02040503050406030204" pitchFamily="18" charset="0"/>
                          </a:rPr>
                          <m:t>=107,3 </m:t>
                        </m:r>
                        <m:r>
                          <a:rPr lang="fr-FR" sz="1100" b="0" i="1" smtClean="0">
                            <a:latin typeface="Cambria Math" panose="02040503050406030204" pitchFamily="18" charset="0"/>
                            <a:ea typeface="Cambria Math" panose="02040503050406030204" pitchFamily="18" charset="0"/>
                          </a:rPr>
                          <m:t>𝑚</m:t>
                        </m:r>
                        <m:r>
                          <a:rPr lang="fr-FR" sz="1100" b="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𝑠</m:t>
                        </m:r>
                      </m:e>
                    </m:borderBox>
                  </m:oMath>
                </a14:m>
                <a:br>
                  <a:rPr lang="fr-FR" sz="1100" b="0" dirty="0">
                    <a:ea typeface="Cambria Math" panose="02040503050406030204" pitchFamily="18" charset="0"/>
                  </a:rPr>
                </a:br>
                <a:endParaRPr lang="fr-FR" sz="1100" dirty="0"/>
              </a:p>
            </p:txBody>
          </p:sp>
        </mc:Choice>
        <mc:Fallback xmlns="">
          <p:sp>
            <p:nvSpPr>
              <p:cNvPr id="3" name="Espace réservé du contenu 2">
                <a:extLst>
                  <a:ext uri="{FF2B5EF4-FFF2-40B4-BE49-F238E27FC236}">
                    <a16:creationId xmlns:a16="http://schemas.microsoft.com/office/drawing/2014/main" id="{FCA9CDFB-4129-4487-A917-C85772DFFC50}"/>
                  </a:ext>
                </a:extLst>
              </p:cNvPr>
              <p:cNvSpPr>
                <a:spLocks noGrp="1" noRot="1" noChangeAspect="1" noMove="1" noResize="1" noEditPoints="1" noAdjustHandles="1" noChangeArrowheads="1" noChangeShapeType="1" noTextEdit="1"/>
              </p:cNvSpPr>
              <p:nvPr>
                <p:ph idx="1"/>
              </p:nvPr>
            </p:nvSpPr>
            <p:spPr>
              <a:xfrm>
                <a:off x="1097280" y="2108200"/>
                <a:ext cx="8785274" cy="4275015"/>
              </a:xfrm>
              <a:blipFill>
                <a:blip r:embed="rId2"/>
                <a:stretch>
                  <a:fillRect t="-1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C0C1C11-B067-4FA1-B60B-CF767FDE6F4D}"/>
                  </a:ext>
                </a:extLst>
              </p:cNvPr>
              <p:cNvSpPr txBox="1"/>
              <p:nvPr/>
            </p:nvSpPr>
            <p:spPr>
              <a:xfrm>
                <a:off x="6096000" y="2108200"/>
                <a:ext cx="5059680" cy="785728"/>
              </a:xfrm>
              <a:prstGeom prst="rect">
                <a:avLst/>
              </a:prstGeom>
              <a:noFill/>
            </p:spPr>
            <p:txBody>
              <a:bodyPr wrap="square" rtlCol="0">
                <a:spAutoFit/>
              </a:bodyPr>
              <a:lstStyle/>
              <a:p>
                <a:r>
                  <a:rPr lang="fr-FR" sz="1100" dirty="0"/>
                  <a:t>Dans toute cette grande formule, nous avons juste une seule inconnue qui était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𝑐</m:t>
                        </m:r>
                      </m:e>
                      <m:sub>
                        <m:r>
                          <a:rPr lang="fr-FR" sz="1100" b="0" i="1" smtClean="0">
                            <a:latin typeface="Cambria Math" panose="02040503050406030204" pitchFamily="18" charset="0"/>
                          </a:rPr>
                          <m:t>𝑚</m:t>
                        </m:r>
                        <m:r>
                          <a:rPr lang="fr-FR" sz="1100" b="0" i="1" smtClean="0">
                            <a:latin typeface="Cambria Math" panose="02040503050406030204" pitchFamily="18" charset="0"/>
                          </a:rPr>
                          <m:t> (</m:t>
                        </m:r>
                        <m:r>
                          <a:rPr lang="fr-FR" sz="1100" b="0" i="1" smtClean="0">
                            <a:latin typeface="Cambria Math" panose="02040503050406030204" pitchFamily="18" charset="0"/>
                          </a:rPr>
                          <m:t>𝑒𝑛</m:t>
                        </m:r>
                        <m:r>
                          <a:rPr lang="fr-FR" sz="1100" b="0" i="1" smtClean="0">
                            <a:latin typeface="Cambria Math" panose="02040503050406030204" pitchFamily="18" charset="0"/>
                          </a:rPr>
                          <m:t> </m:t>
                        </m:r>
                        <m:r>
                          <a:rPr lang="fr-FR" sz="1100" b="0" i="1" smtClean="0">
                            <a:latin typeface="Cambria Math" panose="02040503050406030204" pitchFamily="18" charset="0"/>
                          </a:rPr>
                          <m:t>𝑢𝑛𝑖𝑡</m:t>
                        </m:r>
                        <m:r>
                          <a:rPr lang="fr-FR" sz="1100" b="0" i="1" smtClean="0">
                            <a:latin typeface="Cambria Math" panose="02040503050406030204" pitchFamily="18" charset="0"/>
                          </a:rPr>
                          <m:t>é </m:t>
                        </m:r>
                        <m:r>
                          <a:rPr lang="fr-FR" sz="1100" b="0" i="1" smtClean="0">
                            <a:latin typeface="Cambria Math" panose="02040503050406030204" pitchFamily="18" charset="0"/>
                          </a:rPr>
                          <m:t>𝑓𝑢𝑒𝑙</m:t>
                        </m:r>
                        <m:r>
                          <a:rPr lang="fr-FR" sz="1100" b="0" i="1" smtClean="0">
                            <a:latin typeface="Cambria Math" panose="02040503050406030204" pitchFamily="18" charset="0"/>
                          </a:rPr>
                          <m:t>)</m:t>
                        </m:r>
                      </m:sub>
                    </m:sSub>
                  </m:oMath>
                </a14:m>
                <a:r>
                  <a:rPr lang="fr-FR" sz="1100" dirty="0"/>
                  <a:t>.</a:t>
                </a:r>
                <a:br>
                  <a:rPr lang="fr-FR" sz="1100" dirty="0"/>
                </a:br>
                <a:r>
                  <a:rPr lang="fr-FR" sz="1100" dirty="0"/>
                  <a:t>Cette valeur est en faite la consommation de notre moteur en unités de fuel par seconde.</a:t>
                </a:r>
              </a:p>
            </p:txBody>
          </p:sp>
        </mc:Choice>
        <mc:Fallback xmlns="">
          <p:sp>
            <p:nvSpPr>
              <p:cNvPr id="4" name="ZoneTexte 3">
                <a:extLst>
                  <a:ext uri="{FF2B5EF4-FFF2-40B4-BE49-F238E27FC236}">
                    <a16:creationId xmlns:a16="http://schemas.microsoft.com/office/drawing/2014/main" id="{6C0C1C11-B067-4FA1-B60B-CF767FDE6F4D}"/>
                  </a:ext>
                </a:extLst>
              </p:cNvPr>
              <p:cNvSpPr txBox="1">
                <a:spLocks noRot="1" noChangeAspect="1" noMove="1" noResize="1" noEditPoints="1" noAdjustHandles="1" noChangeArrowheads="1" noChangeShapeType="1" noTextEdit="1"/>
              </p:cNvSpPr>
              <p:nvPr/>
            </p:nvSpPr>
            <p:spPr>
              <a:xfrm>
                <a:off x="6096000" y="2108200"/>
                <a:ext cx="5059680" cy="785728"/>
              </a:xfrm>
              <a:prstGeom prst="rect">
                <a:avLst/>
              </a:prstGeom>
              <a:blipFill>
                <a:blip r:embed="rId3"/>
                <a:stretch>
                  <a:fillRect t="-775" b="-4651"/>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E01FA123-C5F4-42AA-86F9-DF7D5DF0A9B7}"/>
              </a:ext>
            </a:extLst>
          </p:cNvPr>
          <p:cNvSpPr txBox="1"/>
          <p:nvPr/>
        </p:nvSpPr>
        <p:spPr>
          <a:xfrm>
            <a:off x="8213784" y="814030"/>
            <a:ext cx="2941896" cy="923330"/>
          </a:xfrm>
          <a:prstGeom prst="rect">
            <a:avLst/>
          </a:prstGeom>
          <a:noFill/>
        </p:spPr>
        <p:txBody>
          <a:bodyPr wrap="none" rtlCol="0">
            <a:spAutoFit/>
          </a:bodyPr>
          <a:lstStyle/>
          <a:p>
            <a:r>
              <a:rPr lang="fr-FR" dirty="0"/>
              <a:t>III. Le </a:t>
            </a:r>
            <a:r>
              <a:rPr lang="el-GR" dirty="0"/>
              <a:t>Δ</a:t>
            </a:r>
            <a:r>
              <a:rPr lang="fr-FR" dirty="0"/>
              <a:t>v (7/9) </a:t>
            </a:r>
          </a:p>
          <a:p>
            <a:r>
              <a:rPr lang="fr-FR" dirty="0"/>
              <a:t>3. Maths et manœuvres (5/7)</a:t>
            </a:r>
            <a:br>
              <a:rPr lang="fr-FR" dirty="0"/>
            </a:br>
            <a:r>
              <a:rPr lang="fr-FR" dirty="0"/>
              <a:t>d. Alunissage (2/2)</a:t>
            </a:r>
          </a:p>
        </p:txBody>
      </p:sp>
    </p:spTree>
    <p:extLst>
      <p:ext uri="{BB962C8B-B14F-4D97-AF65-F5344CB8AC3E}">
        <p14:creationId xmlns:p14="http://schemas.microsoft.com/office/powerpoint/2010/main" val="4225754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EBAD33-48F9-45A8-BFBF-A0D4CEDEDD3D}"/>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sp>
        <p:nvSpPr>
          <p:cNvPr id="3" name="Espace réservé du contenu 2">
            <a:extLst>
              <a:ext uri="{FF2B5EF4-FFF2-40B4-BE49-F238E27FC236}">
                <a16:creationId xmlns:a16="http://schemas.microsoft.com/office/drawing/2014/main" id="{24A14ACE-DDAE-4BA2-BDD6-5819539703A0}"/>
              </a:ext>
            </a:extLst>
          </p:cNvPr>
          <p:cNvSpPr>
            <a:spLocks noGrp="1"/>
          </p:cNvSpPr>
          <p:nvPr>
            <p:ph idx="1"/>
          </p:nvPr>
        </p:nvSpPr>
        <p:spPr>
          <a:xfrm>
            <a:off x="1097280" y="2108201"/>
            <a:ext cx="10058400" cy="1083408"/>
          </a:xfrm>
        </p:spPr>
        <p:txBody>
          <a:bodyPr>
            <a:normAutofit/>
          </a:bodyPr>
          <a:lstStyle/>
          <a:p>
            <a:pPr marL="0" indent="0">
              <a:buNone/>
            </a:pPr>
            <a:r>
              <a:rPr lang="fr-FR" sz="1600" dirty="0"/>
              <a:t>Après le décollage, nous voila sur une orbite à 50 km du sol. Une fois que le CSM se trouve 30° avant le LEM sur son orbite, on démarre le moteur pour arriver à un croisement avec le CSM à 111 km d’altitude au sol. Arrivé à l’apoastre et au point de rendez-vous, On démarre une 2</a:t>
            </a:r>
            <a:r>
              <a:rPr lang="fr-FR" sz="1600" baseline="30000" dirty="0"/>
              <a:t>ème</a:t>
            </a:r>
            <a:r>
              <a:rPr lang="fr-FR" sz="1600" dirty="0"/>
              <a:t> fois notre moteur pour circulariser l’orbite et baisser notre vitesse par rapport à notre cible. Voyons combien de </a:t>
            </a:r>
            <a:r>
              <a:rPr lang="el-GR" sz="1600" dirty="0"/>
              <a:t>Δ</a:t>
            </a:r>
            <a:r>
              <a:rPr lang="fr-FR" sz="1600" dirty="0"/>
              <a:t>v ces 2 manœuvres vont nous coûter :</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E319E30A-8D8A-46A1-A1DD-65DC1B35A3EC}"/>
                  </a:ext>
                </a:extLst>
              </p:cNvPr>
              <p:cNvSpPr txBox="1"/>
              <p:nvPr/>
            </p:nvSpPr>
            <p:spPr>
              <a:xfrm>
                <a:off x="3744706" y="3217987"/>
                <a:ext cx="4763548" cy="2275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400" i="1" smtClean="0">
                          <a:latin typeface="Cambria Math" panose="02040503050406030204" pitchFamily="18" charset="0"/>
                        </a:rPr>
                        <m:t>Δ</m:t>
                      </m:r>
                      <m:r>
                        <a:rPr lang="fr-FR" sz="1400" i="1">
                          <a:latin typeface="Cambria Math" panose="02040503050406030204" pitchFamily="18" charset="0"/>
                        </a:rPr>
                        <m:t>𝑣</m:t>
                      </m:r>
                      <m:r>
                        <a:rPr lang="fr-FR" sz="1400" i="1">
                          <a:latin typeface="Cambria Math" panose="02040503050406030204" pitchFamily="18" charset="0"/>
                        </a:rPr>
                        <m:t>= </m:t>
                      </m:r>
                      <m:sSub>
                        <m:sSubPr>
                          <m:ctrlPr>
                            <a:rPr lang="fr-FR" sz="1400" i="1">
                              <a:latin typeface="Cambria Math" panose="02040503050406030204" pitchFamily="18" charset="0"/>
                            </a:rPr>
                          </m:ctrlPr>
                        </m:sSubPr>
                        <m:e>
                          <m:r>
                            <m:rPr>
                              <m:sty m:val="p"/>
                            </m:rPr>
                            <a:rPr lang="el-GR" sz="1400" i="1">
                              <a:latin typeface="Cambria Math" panose="02040503050406030204" pitchFamily="18" charset="0"/>
                            </a:rPr>
                            <m:t>Δ</m:t>
                          </m:r>
                          <m:r>
                            <a:rPr lang="fr-FR" sz="1400" i="1">
                              <a:latin typeface="Cambria Math" panose="02040503050406030204" pitchFamily="18" charset="0"/>
                            </a:rPr>
                            <m:t>𝑣</m:t>
                          </m:r>
                        </m:e>
                        <m:sub>
                          <m:r>
                            <a:rPr lang="fr-FR" sz="1400" i="1">
                              <a:latin typeface="Cambria Math" panose="02040503050406030204" pitchFamily="18" charset="0"/>
                            </a:rPr>
                            <m:t>1</m:t>
                          </m:r>
                        </m:sub>
                      </m:sSub>
                      <m:r>
                        <a:rPr lang="fr-FR" sz="1400" i="1">
                          <a:latin typeface="Cambria Math" panose="02040503050406030204" pitchFamily="18" charset="0"/>
                        </a:rPr>
                        <m:t>+</m:t>
                      </m:r>
                      <m:sSub>
                        <m:sSubPr>
                          <m:ctrlPr>
                            <a:rPr lang="fr-FR" sz="1400" i="1">
                              <a:latin typeface="Cambria Math" panose="02040503050406030204" pitchFamily="18" charset="0"/>
                            </a:rPr>
                          </m:ctrlPr>
                        </m:sSubPr>
                        <m:e>
                          <m:r>
                            <m:rPr>
                              <m:sty m:val="p"/>
                            </m:rPr>
                            <a:rPr lang="el-GR" sz="1400" i="1">
                              <a:latin typeface="Cambria Math" panose="02040503050406030204" pitchFamily="18" charset="0"/>
                            </a:rPr>
                            <m:t>Δ</m:t>
                          </m:r>
                          <m:r>
                            <a:rPr lang="fr-FR" sz="1400" i="1">
                              <a:latin typeface="Cambria Math" panose="02040503050406030204" pitchFamily="18" charset="0"/>
                            </a:rPr>
                            <m:t>𝑣</m:t>
                          </m:r>
                        </m:e>
                        <m:sub>
                          <m:r>
                            <a:rPr lang="fr-FR" sz="1400" i="1">
                              <a:latin typeface="Cambria Math" panose="02040503050406030204" pitchFamily="18" charset="0"/>
                            </a:rPr>
                            <m:t>2</m:t>
                          </m:r>
                        </m:sub>
                      </m:sSub>
                    </m:oMath>
                    <m:oMath xmlns:m="http://schemas.openxmlformats.org/officeDocument/2006/math">
                      <m:sSub>
                        <m:sSubPr>
                          <m:ctrlPr>
                            <a:rPr lang="fr-FR" sz="1400" i="1">
                              <a:latin typeface="Cambria Math" panose="02040503050406030204" pitchFamily="18" charset="0"/>
                            </a:rPr>
                          </m:ctrlPr>
                        </m:sSubPr>
                        <m:e>
                          <m:r>
                            <m:rPr>
                              <m:sty m:val="p"/>
                            </m:rPr>
                            <a:rPr lang="el-GR" sz="1400" i="1">
                              <a:latin typeface="Cambria Math" panose="02040503050406030204" pitchFamily="18" charset="0"/>
                            </a:rPr>
                            <m:t>Δ</m:t>
                          </m:r>
                          <m:r>
                            <a:rPr lang="fr-FR" sz="1400" i="1">
                              <a:latin typeface="Cambria Math" panose="02040503050406030204" pitchFamily="18" charset="0"/>
                            </a:rPr>
                            <m:t>𝑣</m:t>
                          </m:r>
                        </m:e>
                        <m:sub>
                          <m:r>
                            <a:rPr lang="fr-FR" sz="1400" i="1">
                              <a:latin typeface="Cambria Math" panose="02040503050406030204" pitchFamily="18" charset="0"/>
                            </a:rPr>
                            <m:t>1</m:t>
                          </m:r>
                        </m:sub>
                      </m:sSub>
                      <m:r>
                        <a:rPr lang="fr-FR" sz="1400" i="1">
                          <a:latin typeface="Cambria Math" panose="02040503050406030204" pitchFamily="18" charset="0"/>
                        </a:rPr>
                        <m:t>=</m:t>
                      </m:r>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b="0" i="1" smtClean="0">
                                  <a:latin typeface="Cambria Math" panose="02040503050406030204" pitchFamily="18" charset="0"/>
                                </a:rPr>
                                <m:t>2</m:t>
                              </m:r>
                              <m:r>
                                <a:rPr lang="fr-FR" sz="1400" i="1">
                                  <a:latin typeface="Cambria Math" panose="02040503050406030204" pitchFamily="18" charset="0"/>
                                </a:rPr>
                                <m:t>𝐺𝑀</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num>
                            <m:den>
                              <m:sSup>
                                <m:sSupPr>
                                  <m:ctrlPr>
                                    <a:rPr lang="fr-FR" sz="1400" i="1">
                                      <a:latin typeface="Cambria Math" panose="02040503050406030204" pitchFamily="18" charset="0"/>
                                    </a:rPr>
                                  </m:ctrlPr>
                                </m:sSupPr>
                                <m:e>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e>
                                <m:sup>
                                  <m:r>
                                    <a:rPr lang="fr-FR" sz="1400" b="0" i="1" smtClean="0">
                                      <a:latin typeface="Cambria Math" panose="02040503050406030204" pitchFamily="18" charset="0"/>
                                    </a:rPr>
                                    <m:t>2</m:t>
                                  </m:r>
                                </m:sup>
                              </m:sSup>
                              <m:r>
                                <a:rPr lang="fr-FR" sz="1400" i="1">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den>
                          </m:f>
                        </m:e>
                      </m:rad>
                      <m:r>
                        <a:rPr lang="fr-FR" sz="1400" i="1">
                          <a:latin typeface="Cambria Math" panose="02040503050406030204" pitchFamily="18" charset="0"/>
                        </a:rPr>
                        <m:t>−</m:t>
                      </m:r>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i="1">
                                  <a:latin typeface="Cambria Math" panose="02040503050406030204" pitchFamily="18" charset="0"/>
                                </a:rPr>
                                <m:t>𝐺𝑀</m:t>
                              </m:r>
                            </m:num>
                            <m:den>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den>
                          </m:f>
                        </m:e>
                      </m:rad>
                    </m:oMath>
                    <m:oMath xmlns:m="http://schemas.openxmlformats.org/officeDocument/2006/math">
                      <m:sSub>
                        <m:sSubPr>
                          <m:ctrlPr>
                            <a:rPr lang="fr-FR" sz="1400" i="1">
                              <a:latin typeface="Cambria Math" panose="02040503050406030204" pitchFamily="18" charset="0"/>
                            </a:rPr>
                          </m:ctrlPr>
                        </m:sSubPr>
                        <m:e>
                          <m:r>
                            <m:rPr>
                              <m:sty m:val="p"/>
                            </m:rPr>
                            <a:rPr lang="el-GR" sz="1400" i="1">
                              <a:latin typeface="Cambria Math" panose="02040503050406030204" pitchFamily="18" charset="0"/>
                            </a:rPr>
                            <m:t>Δ</m:t>
                          </m:r>
                          <m:r>
                            <a:rPr lang="fr-FR" sz="1400" i="1">
                              <a:latin typeface="Cambria Math" panose="02040503050406030204" pitchFamily="18" charset="0"/>
                            </a:rPr>
                            <m:t>𝑣</m:t>
                          </m:r>
                        </m:e>
                        <m:sub>
                          <m:r>
                            <a:rPr lang="fr-FR" sz="1400" i="1">
                              <a:latin typeface="Cambria Math" panose="02040503050406030204" pitchFamily="18" charset="0"/>
                            </a:rPr>
                            <m:t>2</m:t>
                          </m:r>
                        </m:sub>
                      </m:sSub>
                      <m:r>
                        <a:rPr lang="fr-FR" sz="1400" i="1">
                          <a:latin typeface="Cambria Math" panose="02040503050406030204" pitchFamily="18" charset="0"/>
                        </a:rPr>
                        <m:t>=</m:t>
                      </m:r>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i="1">
                                  <a:latin typeface="Cambria Math" panose="02040503050406030204" pitchFamily="18" charset="0"/>
                                </a:rPr>
                                <m:t>𝐺𝑀</m:t>
                              </m:r>
                            </m:num>
                            <m:den>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den>
                          </m:f>
                        </m:e>
                      </m:rad>
                      <m:r>
                        <a:rPr lang="fr-FR" sz="1400" i="1">
                          <a:latin typeface="Cambria Math" panose="02040503050406030204" pitchFamily="18" charset="0"/>
                        </a:rPr>
                        <m:t>−</m:t>
                      </m:r>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b="0" i="1" smtClean="0">
                                  <a:latin typeface="Cambria Math" panose="02040503050406030204" pitchFamily="18" charset="0"/>
                                </a:rPr>
                                <m:t>2</m:t>
                              </m:r>
                              <m:r>
                                <a:rPr lang="fr-FR" sz="1400" i="1">
                                  <a:latin typeface="Cambria Math" panose="02040503050406030204" pitchFamily="18" charset="0"/>
                                </a:rPr>
                                <m:t>𝐺𝑀</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num>
                            <m:den>
                              <m:sSup>
                                <m:sSupPr>
                                  <m:ctrlPr>
                                    <a:rPr lang="fr-FR" sz="1400" i="1">
                                      <a:latin typeface="Cambria Math" panose="02040503050406030204" pitchFamily="18" charset="0"/>
                                    </a:rPr>
                                  </m:ctrlPr>
                                </m:sSupPr>
                                <m:e>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e>
                                <m:sup>
                                  <m:r>
                                    <a:rPr lang="fr-FR" sz="1400" i="1">
                                      <a:latin typeface="Cambria Math" panose="02040503050406030204" pitchFamily="18" charset="0"/>
                                    </a:rPr>
                                    <m:t>1</m:t>
                                  </m:r>
                                </m:sup>
                              </m:sSup>
                              <m:r>
                                <a:rPr lang="fr-FR" sz="1400" i="1">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den>
                          </m:f>
                        </m:e>
                      </m:rad>
                      <m:r>
                        <a:rPr lang="fr-FR" sz="1400" i="1">
                          <a:latin typeface="Cambria Math" panose="02040503050406030204" pitchFamily="18" charset="0"/>
                          <a:ea typeface="Cambria Math" panose="02040503050406030204" pitchFamily="18" charset="0"/>
                        </a:rPr>
                        <m:t>×</m:t>
                      </m:r>
                      <m:f>
                        <m:fPr>
                          <m:ctrlPr>
                            <a:rPr lang="fr-FR" sz="1400" i="1">
                              <a:latin typeface="Cambria Math" panose="02040503050406030204" pitchFamily="18" charset="0"/>
                              <a:ea typeface="Cambria Math" panose="02040503050406030204" pitchFamily="18" charset="0"/>
                            </a:rPr>
                          </m:ctrlPr>
                        </m:fPr>
                        <m:num>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𝑟</m:t>
                              </m:r>
                            </m:e>
                            <m:sub>
                              <m:r>
                                <a:rPr lang="fr-FR" sz="1400" i="1">
                                  <a:latin typeface="Cambria Math" panose="02040503050406030204" pitchFamily="18" charset="0"/>
                                  <a:ea typeface="Cambria Math" panose="02040503050406030204" pitchFamily="18" charset="0"/>
                                </a:rPr>
                                <m:t>0</m:t>
                              </m:r>
                            </m:sub>
                          </m:sSub>
                        </m:num>
                        <m:den>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𝑟</m:t>
                              </m:r>
                            </m:e>
                            <m:sub>
                              <m:r>
                                <a:rPr lang="fr-FR" sz="1400" b="0" i="1" smtClean="0">
                                  <a:latin typeface="Cambria Math" panose="02040503050406030204" pitchFamily="18" charset="0"/>
                                  <a:ea typeface="Cambria Math" panose="02040503050406030204" pitchFamily="18" charset="0"/>
                                </a:rPr>
                                <m:t>1</m:t>
                              </m:r>
                            </m:sub>
                          </m:sSub>
                        </m:den>
                      </m:f>
                    </m:oMath>
                    <m:oMath xmlns:m="http://schemas.openxmlformats.org/officeDocument/2006/math">
                      <m:r>
                        <m:rPr>
                          <m:sty m:val="p"/>
                        </m:rPr>
                        <a:rPr lang="el-GR" sz="1400" i="1" smtClean="0">
                          <a:latin typeface="Cambria Math" panose="02040503050406030204" pitchFamily="18" charset="0"/>
                        </a:rPr>
                        <m:t>Δ</m:t>
                      </m:r>
                      <m:r>
                        <a:rPr lang="fr-FR" sz="1400" b="0" i="1" smtClean="0">
                          <a:latin typeface="Cambria Math" panose="02040503050406030204" pitchFamily="18" charset="0"/>
                        </a:rPr>
                        <m:t>𝑣</m:t>
                      </m:r>
                      <m:r>
                        <a:rPr lang="fr-FR" sz="1400" b="0" i="1" smtClean="0">
                          <a:latin typeface="Cambria Math" panose="02040503050406030204" pitchFamily="18" charset="0"/>
                        </a:rPr>
                        <m:t>=</m:t>
                      </m:r>
                      <m:d>
                        <m:dPr>
                          <m:ctrlPr>
                            <a:rPr lang="fr-FR" sz="1400" b="0" i="1" smtClean="0">
                              <a:latin typeface="Cambria Math" panose="02040503050406030204" pitchFamily="18" charset="0"/>
                            </a:rPr>
                          </m:ctrlPr>
                        </m:dPr>
                        <m:e>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b="0" i="1" smtClean="0">
                                      <a:latin typeface="Cambria Math" panose="02040503050406030204" pitchFamily="18" charset="0"/>
                                    </a:rPr>
                                    <m:t>2</m:t>
                                  </m:r>
                                  <m:r>
                                    <a:rPr lang="fr-FR" sz="1400" i="1">
                                      <a:latin typeface="Cambria Math" panose="02040503050406030204" pitchFamily="18" charset="0"/>
                                    </a:rPr>
                                    <m:t>𝐺𝑀</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num>
                                <m:den>
                                  <m:sSup>
                                    <m:sSupPr>
                                      <m:ctrlPr>
                                        <a:rPr lang="fr-FR" sz="1400" i="1">
                                          <a:latin typeface="Cambria Math" panose="02040503050406030204" pitchFamily="18" charset="0"/>
                                        </a:rPr>
                                      </m:ctrlPr>
                                    </m:sSupPr>
                                    <m:e>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e>
                                    <m:sup>
                                      <m:r>
                                        <a:rPr lang="fr-FR" sz="1400" b="0" i="1" smtClean="0">
                                          <a:latin typeface="Cambria Math" panose="02040503050406030204" pitchFamily="18" charset="0"/>
                                        </a:rPr>
                                        <m:t>2</m:t>
                                      </m:r>
                                    </m:sup>
                                  </m:sSup>
                                  <m:r>
                                    <a:rPr lang="fr-FR" sz="1400" i="1">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den>
                              </m:f>
                            </m:e>
                          </m:rad>
                          <m:r>
                            <a:rPr lang="fr-FR" sz="1400" i="1">
                              <a:latin typeface="Cambria Math" panose="02040503050406030204" pitchFamily="18" charset="0"/>
                            </a:rPr>
                            <m:t>−</m:t>
                          </m:r>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i="1">
                                      <a:latin typeface="Cambria Math" panose="02040503050406030204" pitchFamily="18" charset="0"/>
                                    </a:rPr>
                                    <m:t>𝐺𝑀</m:t>
                                  </m:r>
                                </m:num>
                                <m:den>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den>
                              </m:f>
                            </m:e>
                          </m:rad>
                        </m:e>
                      </m:d>
                      <m:r>
                        <a:rPr lang="fr-FR" sz="1400" b="0" i="1" smtClean="0">
                          <a:latin typeface="Cambria Math" panose="02040503050406030204" pitchFamily="18" charset="0"/>
                        </a:rPr>
                        <m:t>+</m:t>
                      </m:r>
                      <m:d>
                        <m:dPr>
                          <m:ctrlPr>
                            <a:rPr lang="fr-FR" sz="1400" b="0" i="1" smtClean="0">
                              <a:latin typeface="Cambria Math" panose="02040503050406030204" pitchFamily="18" charset="0"/>
                            </a:rPr>
                          </m:ctrlPr>
                        </m:dPr>
                        <m:e>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i="1">
                                      <a:latin typeface="Cambria Math" panose="02040503050406030204" pitchFamily="18" charset="0"/>
                                    </a:rPr>
                                    <m:t>𝐺𝑀</m:t>
                                  </m:r>
                                </m:num>
                                <m:den>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den>
                              </m:f>
                            </m:e>
                          </m:rad>
                          <m:r>
                            <a:rPr lang="fr-FR" sz="1400" i="1">
                              <a:latin typeface="Cambria Math" panose="02040503050406030204" pitchFamily="18" charset="0"/>
                            </a:rPr>
                            <m:t>−</m:t>
                          </m:r>
                          <m:rad>
                            <m:radPr>
                              <m:degHide m:val="on"/>
                              <m:ctrlPr>
                                <a:rPr lang="fr-FR" sz="1400" i="1">
                                  <a:latin typeface="Cambria Math" panose="02040503050406030204" pitchFamily="18" charset="0"/>
                                </a:rPr>
                              </m:ctrlPr>
                            </m:radPr>
                            <m:deg/>
                            <m:e>
                              <m:f>
                                <m:fPr>
                                  <m:ctrlPr>
                                    <a:rPr lang="fr-FR" sz="1400" i="1">
                                      <a:latin typeface="Cambria Math" panose="02040503050406030204" pitchFamily="18" charset="0"/>
                                    </a:rPr>
                                  </m:ctrlPr>
                                </m:fPr>
                                <m:num>
                                  <m:r>
                                    <a:rPr lang="fr-FR" sz="1400" b="0" i="1" smtClean="0">
                                      <a:latin typeface="Cambria Math" panose="02040503050406030204" pitchFamily="18" charset="0"/>
                                    </a:rPr>
                                    <m:t>2</m:t>
                                  </m:r>
                                  <m:r>
                                    <a:rPr lang="fr-FR" sz="1400" i="1">
                                      <a:latin typeface="Cambria Math" panose="02040503050406030204" pitchFamily="18" charset="0"/>
                                    </a:rPr>
                                    <m:t>𝐺𝑀</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num>
                                <m:den>
                                  <m:sSup>
                                    <m:sSupPr>
                                      <m:ctrlPr>
                                        <a:rPr lang="fr-FR" sz="1400" i="1">
                                          <a:latin typeface="Cambria Math" panose="02040503050406030204" pitchFamily="18" charset="0"/>
                                        </a:rPr>
                                      </m:ctrlPr>
                                    </m:sSupPr>
                                    <m:e>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e>
                                    <m:sup>
                                      <m:r>
                                        <a:rPr lang="fr-FR" sz="1400" b="0" i="1" smtClean="0">
                                          <a:latin typeface="Cambria Math" panose="02040503050406030204" pitchFamily="18" charset="0"/>
                                        </a:rPr>
                                        <m:t>2</m:t>
                                      </m:r>
                                    </m:sup>
                                  </m:sSup>
                                  <m:r>
                                    <a:rPr lang="fr-FR" sz="1400" i="1">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1</m:t>
                                      </m:r>
                                    </m:sub>
                                  </m:sSub>
                                  <m:sSub>
                                    <m:sSubPr>
                                      <m:ctrlPr>
                                        <a:rPr lang="fr-FR" sz="1400" i="1">
                                          <a:latin typeface="Cambria Math" panose="02040503050406030204" pitchFamily="18" charset="0"/>
                                        </a:rPr>
                                      </m:ctrlPr>
                                    </m:sSubPr>
                                    <m:e>
                                      <m:r>
                                        <a:rPr lang="fr-FR" sz="1400" i="1">
                                          <a:latin typeface="Cambria Math" panose="02040503050406030204" pitchFamily="18" charset="0"/>
                                        </a:rPr>
                                        <m:t>𝑟</m:t>
                                      </m:r>
                                    </m:e>
                                    <m:sub>
                                      <m:r>
                                        <a:rPr lang="fr-FR" sz="1400" i="1">
                                          <a:latin typeface="Cambria Math" panose="02040503050406030204" pitchFamily="18" charset="0"/>
                                        </a:rPr>
                                        <m:t>0</m:t>
                                      </m:r>
                                    </m:sub>
                                  </m:sSub>
                                </m:den>
                              </m:f>
                            </m:e>
                          </m:rad>
                          <m:r>
                            <a:rPr lang="fr-FR" sz="1400" i="1">
                              <a:latin typeface="Cambria Math" panose="02040503050406030204" pitchFamily="18" charset="0"/>
                              <a:ea typeface="Cambria Math" panose="02040503050406030204" pitchFamily="18" charset="0"/>
                            </a:rPr>
                            <m:t>×</m:t>
                          </m:r>
                          <m:f>
                            <m:fPr>
                              <m:ctrlPr>
                                <a:rPr lang="fr-FR" sz="1400" i="1">
                                  <a:latin typeface="Cambria Math" panose="02040503050406030204" pitchFamily="18" charset="0"/>
                                  <a:ea typeface="Cambria Math" panose="02040503050406030204" pitchFamily="18" charset="0"/>
                                </a:rPr>
                              </m:ctrlPr>
                            </m:fPr>
                            <m:num>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𝑟</m:t>
                                  </m:r>
                                </m:e>
                                <m:sub>
                                  <m:r>
                                    <a:rPr lang="fr-FR" sz="1400" i="1">
                                      <a:latin typeface="Cambria Math" panose="02040503050406030204" pitchFamily="18" charset="0"/>
                                      <a:ea typeface="Cambria Math" panose="02040503050406030204" pitchFamily="18" charset="0"/>
                                    </a:rPr>
                                    <m:t>0</m:t>
                                  </m:r>
                                </m:sub>
                              </m:sSub>
                            </m:num>
                            <m:den>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𝑟</m:t>
                                  </m:r>
                                </m:e>
                                <m:sub>
                                  <m:r>
                                    <a:rPr lang="fr-FR" sz="1400" b="0" i="1" smtClean="0">
                                      <a:latin typeface="Cambria Math" panose="02040503050406030204" pitchFamily="18" charset="0"/>
                                      <a:ea typeface="Cambria Math" panose="02040503050406030204" pitchFamily="18" charset="0"/>
                                    </a:rPr>
                                    <m:t>1</m:t>
                                  </m:r>
                                </m:sub>
                              </m:sSub>
                            </m:den>
                          </m:f>
                        </m:e>
                      </m:d>
                    </m:oMath>
                  </m:oMathPara>
                </a14:m>
                <a:endParaRPr lang="fr-FR" sz="1400" dirty="0"/>
              </a:p>
            </p:txBody>
          </p:sp>
        </mc:Choice>
        <mc:Fallback xmlns="">
          <p:sp>
            <p:nvSpPr>
              <p:cNvPr id="5" name="ZoneTexte 4">
                <a:extLst>
                  <a:ext uri="{FF2B5EF4-FFF2-40B4-BE49-F238E27FC236}">
                    <a16:creationId xmlns:a16="http://schemas.microsoft.com/office/drawing/2014/main" id="{E319E30A-8D8A-46A1-A1DD-65DC1B35A3EC}"/>
                  </a:ext>
                </a:extLst>
              </p:cNvPr>
              <p:cNvSpPr txBox="1">
                <a:spLocks noRot="1" noChangeAspect="1" noMove="1" noResize="1" noEditPoints="1" noAdjustHandles="1" noChangeArrowheads="1" noChangeShapeType="1" noTextEdit="1"/>
              </p:cNvSpPr>
              <p:nvPr/>
            </p:nvSpPr>
            <p:spPr>
              <a:xfrm>
                <a:off x="3744706" y="3217987"/>
                <a:ext cx="4763548" cy="2275110"/>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8169D36A-A3F4-4020-9D4D-99340BFF4965}"/>
                  </a:ext>
                </a:extLst>
              </p:cNvPr>
              <p:cNvSpPr txBox="1"/>
              <p:nvPr/>
            </p:nvSpPr>
            <p:spPr>
              <a:xfrm>
                <a:off x="2182401" y="5466719"/>
                <a:ext cx="7827198" cy="871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1100" i="1" smtClean="0">
                          <a:latin typeface="Cambria Math" panose="02040503050406030204" pitchFamily="18" charset="0"/>
                        </a:rPr>
                        <m:t>Δ</m:t>
                      </m:r>
                      <m:r>
                        <a:rPr lang="fr-FR" sz="1100" b="0" i="1" smtClean="0">
                          <a:latin typeface="Cambria Math" panose="02040503050406030204" pitchFamily="18" charset="0"/>
                        </a:rPr>
                        <m:t>𝑣</m:t>
                      </m:r>
                      <m:r>
                        <a:rPr lang="fr-FR" sz="1100" b="0" i="1" smtClean="0">
                          <a:latin typeface="Cambria Math" panose="02040503050406030204" pitchFamily="18" charset="0"/>
                        </a:rPr>
                        <m:t>=</m:t>
                      </m:r>
                      <m:d>
                        <m:dPr>
                          <m:ctrlPr>
                            <a:rPr lang="fr-FR" sz="1100" i="1">
                              <a:latin typeface="Cambria Math" panose="02040503050406030204" pitchFamily="18" charset="0"/>
                            </a:rPr>
                          </m:ctrlPr>
                        </m:dPr>
                        <m:e>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b="0" i="1" smtClean="0">
                                      <a:latin typeface="Cambria Math" panose="02040503050406030204" pitchFamily="18" charset="0"/>
                                    </a:rPr>
                                    <m:t>2</m:t>
                                  </m:r>
                                  <m:r>
                                    <a:rPr lang="fr-FR" sz="1100" b="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rPr>
                                    <m:t>4,357</m:t>
                                  </m:r>
                                  <m:r>
                                    <a:rPr lang="fr-FR" sz="1100" b="0" i="1" smtClean="0">
                                      <a:latin typeface="Cambria Math" panose="02040503050406030204" pitchFamily="18" charset="0"/>
                                      <a:ea typeface="Cambria Math" panose="02040503050406030204" pitchFamily="18" charset="0"/>
                                    </a:rPr>
                                    <m:t>×</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r>
                                    <a:rPr lang="fr-FR" sz="1100" i="1" smtClean="0">
                                      <a:latin typeface="Cambria Math" panose="02040503050406030204" pitchFamily="18" charset="0"/>
                                      <a:ea typeface="Cambria Math" panose="02040503050406030204" pitchFamily="18" charset="0"/>
                                    </a:rPr>
                                    <m:t>×</m:t>
                                  </m:r>
                                  <m:r>
                                    <a:rPr lang="fr-FR" sz="1100" b="0" i="1" smtClean="0">
                                      <a:latin typeface="Cambria Math" panose="02040503050406030204" pitchFamily="18" charset="0"/>
                                      <a:ea typeface="Cambria Math" panose="02040503050406030204" pitchFamily="18" charset="0"/>
                                    </a:rPr>
                                    <m:t>275 000</m:t>
                                  </m:r>
                                </m:num>
                                <m:den>
                                  <m:sSup>
                                    <m:sSupPr>
                                      <m:ctrlPr>
                                        <a:rPr lang="fr-FR" sz="1100" i="1">
                                          <a:latin typeface="Cambria Math" panose="02040503050406030204" pitchFamily="18" charset="0"/>
                                        </a:rPr>
                                      </m:ctrlPr>
                                    </m:sSupPr>
                                    <m:e>
                                      <m:r>
                                        <a:rPr lang="fr-FR" sz="1100" b="0" i="1" smtClean="0">
                                          <a:latin typeface="Cambria Math" panose="02040503050406030204" pitchFamily="18" charset="0"/>
                                        </a:rPr>
                                        <m:t>214 000</m:t>
                                      </m:r>
                                    </m:e>
                                    <m:sup>
                                      <m:r>
                                        <a:rPr lang="fr-FR" sz="1100" b="0" i="1" smtClean="0">
                                          <a:latin typeface="Cambria Math" panose="02040503050406030204" pitchFamily="18" charset="0"/>
                                        </a:rPr>
                                        <m:t>2</m:t>
                                      </m:r>
                                    </m:sup>
                                  </m:sSup>
                                  <m:r>
                                    <a:rPr lang="fr-FR" sz="1100" i="1">
                                      <a:latin typeface="Cambria Math" panose="02040503050406030204" pitchFamily="18" charset="0"/>
                                    </a:rPr>
                                    <m:t>+</m:t>
                                  </m:r>
                                  <m:r>
                                    <a:rPr lang="fr-FR" sz="1100" b="0" i="1" smtClean="0">
                                      <a:latin typeface="Cambria Math" panose="02040503050406030204" pitchFamily="18" charset="0"/>
                                    </a:rPr>
                                    <m:t>275 000</m:t>
                                  </m:r>
                                  <m:r>
                                    <a:rPr lang="fr-FR" sz="1100" b="0" i="1" smtClean="0">
                                      <a:latin typeface="Cambria Math" panose="02040503050406030204" pitchFamily="18" charset="0"/>
                                      <a:ea typeface="Cambria Math" panose="02040503050406030204" pitchFamily="18" charset="0"/>
                                    </a:rPr>
                                    <m:t>×214 000</m:t>
                                  </m:r>
                                </m:den>
                              </m:f>
                            </m:e>
                          </m:rad>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b="0" i="1" smtClean="0">
                                      <a:latin typeface="Cambria Math" panose="02040503050406030204" pitchFamily="18" charset="0"/>
                                    </a:rPr>
                                    <m:t>4,357</m:t>
                                  </m:r>
                                  <m:r>
                                    <a:rPr lang="fr-FR" sz="1100" b="0" i="1" smtClean="0">
                                      <a:latin typeface="Cambria Math" panose="02040503050406030204" pitchFamily="18" charset="0"/>
                                      <a:ea typeface="Cambria Math" panose="02040503050406030204" pitchFamily="18" charset="0"/>
                                    </a:rPr>
                                    <m:t>×</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num>
                                <m:den>
                                  <m:r>
                                    <a:rPr lang="fr-FR" sz="1100" b="0" i="1" smtClean="0">
                                      <a:latin typeface="Cambria Math" panose="02040503050406030204" pitchFamily="18" charset="0"/>
                                    </a:rPr>
                                    <m:t>214 000</m:t>
                                  </m:r>
                                </m:den>
                              </m:f>
                            </m:e>
                          </m:rad>
                        </m:e>
                      </m:d>
                      <m:r>
                        <a:rPr lang="fr-FR" sz="1100" i="1">
                          <a:latin typeface="Cambria Math" panose="02040503050406030204" pitchFamily="18" charset="0"/>
                        </a:rPr>
                        <m:t>+</m:t>
                      </m:r>
                      <m:d>
                        <m:dPr>
                          <m:ctrlPr>
                            <a:rPr lang="fr-FR" sz="1100" i="1">
                              <a:latin typeface="Cambria Math" panose="02040503050406030204" pitchFamily="18" charset="0"/>
                            </a:rPr>
                          </m:ctrlPr>
                        </m:dPr>
                        <m:e>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b="0" i="1" smtClean="0">
                                      <a:latin typeface="Cambria Math" panose="02040503050406030204" pitchFamily="18" charset="0"/>
                                    </a:rPr>
                                    <m:t>4,357</m:t>
                                  </m:r>
                                  <m:r>
                                    <a:rPr lang="fr-FR" sz="1100" b="0" i="1" smtClean="0">
                                      <a:latin typeface="Cambria Math" panose="02040503050406030204" pitchFamily="18" charset="0"/>
                                      <a:ea typeface="Cambria Math" panose="02040503050406030204" pitchFamily="18" charset="0"/>
                                    </a:rPr>
                                    <m:t>×</m:t>
                                  </m:r>
                                  <m:sSup>
                                    <m:sSupPr>
                                      <m:ctrlPr>
                                        <a:rPr lang="fr-FR" sz="1100" b="0" i="1" smtClean="0">
                                          <a:latin typeface="Cambria Math" panose="02040503050406030204" pitchFamily="18" charset="0"/>
                                          <a:ea typeface="Cambria Math" panose="02040503050406030204" pitchFamily="18" charset="0"/>
                                        </a:rPr>
                                      </m:ctrlPr>
                                    </m:sSupPr>
                                    <m:e>
                                      <m:r>
                                        <a:rPr lang="fr-FR" sz="1100" b="0" i="1" smtClean="0">
                                          <a:latin typeface="Cambria Math" panose="02040503050406030204" pitchFamily="18" charset="0"/>
                                          <a:ea typeface="Cambria Math" panose="02040503050406030204" pitchFamily="18" charset="0"/>
                                        </a:rPr>
                                        <m:t>10</m:t>
                                      </m:r>
                                    </m:e>
                                    <m:sup>
                                      <m:r>
                                        <a:rPr lang="fr-FR" sz="1100" b="0" i="1" smtClean="0">
                                          <a:latin typeface="Cambria Math" panose="02040503050406030204" pitchFamily="18" charset="0"/>
                                          <a:ea typeface="Cambria Math" panose="02040503050406030204" pitchFamily="18" charset="0"/>
                                        </a:rPr>
                                        <m:t>10</m:t>
                                      </m:r>
                                    </m:sup>
                                  </m:sSup>
                                </m:num>
                                <m:den>
                                  <m:r>
                                    <a:rPr lang="fr-FR" sz="1100" b="0" i="1" smtClean="0">
                                      <a:latin typeface="Cambria Math" panose="02040503050406030204" pitchFamily="18" charset="0"/>
                                    </a:rPr>
                                    <m:t>275 000</m:t>
                                  </m:r>
                                </m:den>
                              </m:f>
                            </m:e>
                          </m:rad>
                          <m:r>
                            <a:rPr lang="fr-FR" sz="1100" i="1">
                              <a:latin typeface="Cambria Math" panose="02040503050406030204" pitchFamily="18" charset="0"/>
                            </a:rPr>
                            <m:t>−</m:t>
                          </m:r>
                          <m:rad>
                            <m:radPr>
                              <m:degHide m:val="on"/>
                              <m:ctrlPr>
                                <a:rPr lang="fr-FR" sz="1100" i="1">
                                  <a:latin typeface="Cambria Math" panose="02040503050406030204" pitchFamily="18" charset="0"/>
                                </a:rPr>
                              </m:ctrlPr>
                            </m:radPr>
                            <m:deg/>
                            <m:e>
                              <m:f>
                                <m:fPr>
                                  <m:ctrlPr>
                                    <a:rPr lang="fr-FR" sz="1100" i="1">
                                      <a:latin typeface="Cambria Math" panose="02040503050406030204" pitchFamily="18" charset="0"/>
                                    </a:rPr>
                                  </m:ctrlPr>
                                </m:fPr>
                                <m:num>
                                  <m:r>
                                    <a:rPr lang="fr-FR" sz="1100" i="1">
                                      <a:latin typeface="Cambria Math" panose="02040503050406030204" pitchFamily="18" charset="0"/>
                                    </a:rPr>
                                    <m:t>2</m:t>
                                  </m:r>
                                  <m:r>
                                    <a:rPr lang="fr-FR" sz="1100" i="1">
                                      <a:latin typeface="Cambria Math" panose="02040503050406030204" pitchFamily="18" charset="0"/>
                                      <a:ea typeface="Cambria Math" panose="02040503050406030204" pitchFamily="18" charset="0"/>
                                    </a:rPr>
                                    <m:t>×</m:t>
                                  </m:r>
                                  <m:r>
                                    <a:rPr lang="fr-FR" sz="1100" i="1">
                                      <a:latin typeface="Cambria Math" panose="02040503050406030204" pitchFamily="18" charset="0"/>
                                    </a:rPr>
                                    <m:t>4,357</m:t>
                                  </m:r>
                                  <m:r>
                                    <a:rPr lang="fr-FR" sz="1100" i="1">
                                      <a:latin typeface="Cambria Math" panose="02040503050406030204" pitchFamily="18" charset="0"/>
                                      <a:ea typeface="Cambria Math" panose="02040503050406030204" pitchFamily="18" charset="0"/>
                                    </a:rPr>
                                    <m:t>×</m:t>
                                  </m:r>
                                  <m:sSup>
                                    <m:sSupPr>
                                      <m:ctrlPr>
                                        <a:rPr lang="fr-FR" sz="1100" i="1">
                                          <a:latin typeface="Cambria Math" panose="02040503050406030204" pitchFamily="18" charset="0"/>
                                          <a:ea typeface="Cambria Math" panose="02040503050406030204" pitchFamily="18" charset="0"/>
                                        </a:rPr>
                                      </m:ctrlPr>
                                    </m:sSupPr>
                                    <m:e>
                                      <m:r>
                                        <a:rPr lang="fr-FR" sz="1100" i="1">
                                          <a:latin typeface="Cambria Math" panose="02040503050406030204" pitchFamily="18" charset="0"/>
                                          <a:ea typeface="Cambria Math" panose="02040503050406030204" pitchFamily="18" charset="0"/>
                                        </a:rPr>
                                        <m:t>10</m:t>
                                      </m:r>
                                    </m:e>
                                    <m:sup>
                                      <m:r>
                                        <a:rPr lang="fr-FR" sz="1100" i="1">
                                          <a:latin typeface="Cambria Math" panose="02040503050406030204" pitchFamily="18" charset="0"/>
                                          <a:ea typeface="Cambria Math" panose="02040503050406030204" pitchFamily="18" charset="0"/>
                                        </a:rPr>
                                        <m:t>10</m:t>
                                      </m:r>
                                    </m:sup>
                                  </m:sSup>
                                  <m:r>
                                    <a:rPr lang="fr-FR" sz="1100" i="1">
                                      <a:latin typeface="Cambria Math" panose="02040503050406030204" pitchFamily="18" charset="0"/>
                                      <a:ea typeface="Cambria Math" panose="02040503050406030204" pitchFamily="18" charset="0"/>
                                    </a:rPr>
                                    <m:t>×275 000</m:t>
                                  </m:r>
                                </m:num>
                                <m:den>
                                  <m:sSup>
                                    <m:sSupPr>
                                      <m:ctrlPr>
                                        <a:rPr lang="fr-FR" sz="1100" i="1">
                                          <a:latin typeface="Cambria Math" panose="02040503050406030204" pitchFamily="18" charset="0"/>
                                        </a:rPr>
                                      </m:ctrlPr>
                                    </m:sSupPr>
                                    <m:e>
                                      <m:r>
                                        <a:rPr lang="fr-FR" sz="1100" i="1">
                                          <a:latin typeface="Cambria Math" panose="02040503050406030204" pitchFamily="18" charset="0"/>
                                        </a:rPr>
                                        <m:t>214 000</m:t>
                                      </m:r>
                                    </m:e>
                                    <m:sup>
                                      <m:r>
                                        <a:rPr lang="fr-FR" sz="1100" i="1">
                                          <a:latin typeface="Cambria Math" panose="02040503050406030204" pitchFamily="18" charset="0"/>
                                        </a:rPr>
                                        <m:t>2</m:t>
                                      </m:r>
                                    </m:sup>
                                  </m:sSup>
                                  <m:r>
                                    <a:rPr lang="fr-FR" sz="1100" i="1">
                                      <a:latin typeface="Cambria Math" panose="02040503050406030204" pitchFamily="18" charset="0"/>
                                    </a:rPr>
                                    <m:t>+275 000</m:t>
                                  </m:r>
                                  <m:r>
                                    <a:rPr lang="fr-FR" sz="1100" i="1">
                                      <a:latin typeface="Cambria Math" panose="02040503050406030204" pitchFamily="18" charset="0"/>
                                      <a:ea typeface="Cambria Math" panose="02040503050406030204" pitchFamily="18" charset="0"/>
                                    </a:rPr>
                                    <m:t>×214 000</m:t>
                                  </m:r>
                                </m:den>
                              </m:f>
                            </m:e>
                          </m:rad>
                          <m:r>
                            <a:rPr lang="fr-FR" sz="1100" i="1">
                              <a:latin typeface="Cambria Math" panose="02040503050406030204" pitchFamily="18" charset="0"/>
                              <a:ea typeface="Cambria Math" panose="02040503050406030204" pitchFamily="18" charset="0"/>
                            </a:rPr>
                            <m:t>×</m:t>
                          </m:r>
                          <m:f>
                            <m:fPr>
                              <m:ctrlPr>
                                <a:rPr lang="fr-FR" sz="1100" i="1">
                                  <a:latin typeface="Cambria Math" panose="02040503050406030204" pitchFamily="18" charset="0"/>
                                  <a:ea typeface="Cambria Math" panose="02040503050406030204" pitchFamily="18" charset="0"/>
                                </a:rPr>
                              </m:ctrlPr>
                            </m:fPr>
                            <m:num>
                              <m:r>
                                <a:rPr lang="fr-FR" sz="1100" b="0" i="1" smtClean="0">
                                  <a:latin typeface="Cambria Math" panose="02040503050406030204" pitchFamily="18" charset="0"/>
                                  <a:ea typeface="Cambria Math" panose="02040503050406030204" pitchFamily="18" charset="0"/>
                                </a:rPr>
                                <m:t>214 000</m:t>
                              </m:r>
                            </m:num>
                            <m:den>
                              <m:r>
                                <a:rPr lang="fr-FR" sz="1100" b="0" i="1" smtClean="0">
                                  <a:latin typeface="Cambria Math" panose="02040503050406030204" pitchFamily="18" charset="0"/>
                                  <a:ea typeface="Cambria Math" panose="02040503050406030204" pitchFamily="18" charset="0"/>
                                </a:rPr>
                                <m:t>275 000</m:t>
                              </m:r>
                            </m:den>
                          </m:f>
                        </m:e>
                      </m:d>
                    </m:oMath>
                    <m:oMath xmlns:m="http://schemas.openxmlformats.org/officeDocument/2006/math">
                      <m:borderBox>
                        <m:borderBoxPr>
                          <m:ctrlPr>
                            <a:rPr lang="fr-FR" sz="1100" i="1" smtClean="0">
                              <a:latin typeface="Cambria Math" panose="02040503050406030204" pitchFamily="18" charset="0"/>
                            </a:rPr>
                          </m:ctrlPr>
                        </m:borderBoxPr>
                        <m:e>
                          <m:r>
                            <m:rPr>
                              <m:sty m:val="p"/>
                            </m:rPr>
                            <a:rPr lang="el-GR" sz="1100" i="1">
                              <a:latin typeface="Cambria Math" panose="02040503050406030204" pitchFamily="18" charset="0"/>
                            </a:rPr>
                            <m:t>Δ</m:t>
                          </m:r>
                          <m:r>
                            <a:rPr lang="fr-FR" sz="1100" i="1">
                              <a:latin typeface="Cambria Math" panose="02040503050406030204" pitchFamily="18" charset="0"/>
                            </a:rPr>
                            <m:t>𝑣</m:t>
                          </m:r>
                          <m:r>
                            <a:rPr lang="fr-FR" sz="1100" i="1">
                              <a:latin typeface="Cambria Math" panose="02040503050406030204" pitchFamily="18" charset="0"/>
                            </a:rPr>
                            <m:t>=53 </m:t>
                          </m:r>
                          <m:r>
                            <a:rPr lang="fr-FR" sz="1100" b="0" i="1" smtClean="0">
                              <a:latin typeface="Cambria Math" panose="02040503050406030204" pitchFamily="18" charset="0"/>
                            </a:rPr>
                            <m:t>𝑚</m:t>
                          </m:r>
                          <m:r>
                            <a:rPr lang="fr-FR" sz="1100" b="0" i="1" smtClean="0">
                              <a:latin typeface="Cambria Math" panose="02040503050406030204" pitchFamily="18" charset="0"/>
                            </a:rPr>
                            <m:t>/</m:t>
                          </m:r>
                          <m:r>
                            <a:rPr lang="fr-FR" sz="1100" b="0" i="1" smtClean="0">
                              <a:latin typeface="Cambria Math" panose="02040503050406030204" pitchFamily="18" charset="0"/>
                            </a:rPr>
                            <m:t>𝑠</m:t>
                          </m:r>
                        </m:e>
                      </m:borderBox>
                    </m:oMath>
                  </m:oMathPara>
                </a14:m>
                <a:endParaRPr lang="fr-FR" sz="1100" dirty="0"/>
              </a:p>
            </p:txBody>
          </p:sp>
        </mc:Choice>
        <mc:Fallback xmlns="">
          <p:sp>
            <p:nvSpPr>
              <p:cNvPr id="6" name="ZoneTexte 5">
                <a:extLst>
                  <a:ext uri="{FF2B5EF4-FFF2-40B4-BE49-F238E27FC236}">
                    <a16:creationId xmlns:a16="http://schemas.microsoft.com/office/drawing/2014/main" id="{8169D36A-A3F4-4020-9D4D-99340BFF4965}"/>
                  </a:ext>
                </a:extLst>
              </p:cNvPr>
              <p:cNvSpPr txBox="1">
                <a:spLocks noRot="1" noChangeAspect="1" noMove="1" noResize="1" noEditPoints="1" noAdjustHandles="1" noChangeArrowheads="1" noChangeShapeType="1" noTextEdit="1"/>
              </p:cNvSpPr>
              <p:nvPr/>
            </p:nvSpPr>
            <p:spPr>
              <a:xfrm>
                <a:off x="2182401" y="5466719"/>
                <a:ext cx="7827198" cy="871649"/>
              </a:xfrm>
              <a:prstGeom prst="rect">
                <a:avLst/>
              </a:prstGeom>
              <a:blipFill>
                <a:blip r:embed="rId3"/>
                <a:stretch>
                  <a:fillRect/>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FF570F8D-6D57-483E-AB13-BFB3361F27C8}"/>
              </a:ext>
            </a:extLst>
          </p:cNvPr>
          <p:cNvSpPr txBox="1"/>
          <p:nvPr/>
        </p:nvSpPr>
        <p:spPr>
          <a:xfrm>
            <a:off x="8213784" y="814030"/>
            <a:ext cx="2941896" cy="923330"/>
          </a:xfrm>
          <a:prstGeom prst="rect">
            <a:avLst/>
          </a:prstGeom>
          <a:noFill/>
        </p:spPr>
        <p:txBody>
          <a:bodyPr wrap="none" rtlCol="0">
            <a:spAutoFit/>
          </a:bodyPr>
          <a:lstStyle/>
          <a:p>
            <a:r>
              <a:rPr lang="fr-FR" dirty="0"/>
              <a:t>III. Le </a:t>
            </a:r>
            <a:r>
              <a:rPr lang="el-GR" dirty="0"/>
              <a:t>Δ</a:t>
            </a:r>
            <a:r>
              <a:rPr lang="fr-FR" dirty="0"/>
              <a:t>v (8/9) </a:t>
            </a:r>
          </a:p>
          <a:p>
            <a:r>
              <a:rPr lang="fr-FR" dirty="0"/>
              <a:t>3. Maths et manœuvres (6/7)</a:t>
            </a:r>
            <a:br>
              <a:rPr lang="fr-FR" dirty="0"/>
            </a:br>
            <a:r>
              <a:rPr lang="fr-FR" dirty="0"/>
              <a:t>e. Rendez-vous lunaire</a:t>
            </a:r>
          </a:p>
        </p:txBody>
      </p:sp>
    </p:spTree>
    <p:extLst>
      <p:ext uri="{BB962C8B-B14F-4D97-AF65-F5344CB8AC3E}">
        <p14:creationId xmlns:p14="http://schemas.microsoft.com/office/powerpoint/2010/main" val="4280264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B04DFD-6481-4679-ACAA-3FC26A7785BA}"/>
              </a:ext>
            </a:extLst>
          </p:cNvPr>
          <p:cNvSpPr>
            <a:spLocks noGrp="1"/>
          </p:cNvSpPr>
          <p:nvPr>
            <p:ph type="title"/>
          </p:nvPr>
        </p:nvSpPr>
        <p:spPr/>
        <p:txBody>
          <a:bodyPr/>
          <a:lstStyle/>
          <a:p>
            <a:r>
              <a:rPr lang="fr-FR" dirty="0"/>
              <a:t>Préparation</a:t>
            </a:r>
            <a:r>
              <a:rPr lang="fr-FR" dirty="0">
                <a:cs typeface="Calibri Light"/>
              </a:rPr>
              <a:t> de la mission</a:t>
            </a:r>
            <a:endParaRPr lang="fr-FR" dirty="0"/>
          </a:p>
        </p:txBody>
      </p:sp>
      <p:sp>
        <p:nvSpPr>
          <p:cNvPr id="3" name="Espace réservé du contenu 2">
            <a:extLst>
              <a:ext uri="{FF2B5EF4-FFF2-40B4-BE49-F238E27FC236}">
                <a16:creationId xmlns:a16="http://schemas.microsoft.com/office/drawing/2014/main" id="{C5277C89-CAB8-43B5-B442-84AAA6B25544}"/>
              </a:ext>
            </a:extLst>
          </p:cNvPr>
          <p:cNvSpPr>
            <a:spLocks noGrp="1"/>
          </p:cNvSpPr>
          <p:nvPr>
            <p:ph idx="1"/>
          </p:nvPr>
        </p:nvSpPr>
        <p:spPr/>
        <p:txBody>
          <a:bodyPr/>
          <a:lstStyle/>
          <a:p>
            <a:r>
              <a:rPr lang="fr-FR" dirty="0"/>
              <a:t>Pour la dernière manœuvre, nous devons sortir de la Lune et avoir notre périastre terrestre à 35 km. Pour la sortie de l’attraction lunaire, nous avons déjà le résultat qui est 205 m/s. Ce résultat est le même que le </a:t>
            </a:r>
            <a:r>
              <a:rPr lang="el-GR" dirty="0"/>
              <a:t>Δ</a:t>
            </a:r>
            <a:r>
              <a:rPr lang="fr-FR" dirty="0"/>
              <a:t>v dont on a besoin pour se faire capturer par la lune. Pour avoir la périastre terrestre à 35 km, nous devons seulement rajouter quelques m/s en plus de l’ordre du 50 au maximum. C’est pourquoi nous allons simplement dire qu’il faut 255 m/s pour rentrer sur Terre.</a:t>
            </a:r>
          </a:p>
        </p:txBody>
      </p:sp>
      <p:sp>
        <p:nvSpPr>
          <p:cNvPr id="4" name="ZoneTexte 3">
            <a:extLst>
              <a:ext uri="{FF2B5EF4-FFF2-40B4-BE49-F238E27FC236}">
                <a16:creationId xmlns:a16="http://schemas.microsoft.com/office/drawing/2014/main" id="{955B62DC-278D-4EA7-80D3-FFFEA7FA9BDE}"/>
              </a:ext>
            </a:extLst>
          </p:cNvPr>
          <p:cNvSpPr txBox="1"/>
          <p:nvPr/>
        </p:nvSpPr>
        <p:spPr>
          <a:xfrm>
            <a:off x="8213784" y="814030"/>
            <a:ext cx="2941896" cy="923330"/>
          </a:xfrm>
          <a:prstGeom prst="rect">
            <a:avLst/>
          </a:prstGeom>
          <a:noFill/>
        </p:spPr>
        <p:txBody>
          <a:bodyPr wrap="none" rtlCol="0">
            <a:spAutoFit/>
          </a:bodyPr>
          <a:lstStyle/>
          <a:p>
            <a:r>
              <a:rPr lang="fr-FR" dirty="0"/>
              <a:t>III. Le </a:t>
            </a:r>
            <a:r>
              <a:rPr lang="el-GR" dirty="0"/>
              <a:t>Δ</a:t>
            </a:r>
            <a:r>
              <a:rPr lang="fr-FR" dirty="0"/>
              <a:t>v (9/9) </a:t>
            </a:r>
          </a:p>
          <a:p>
            <a:r>
              <a:rPr lang="fr-FR" dirty="0"/>
              <a:t>3. Maths et manœuvres (7/7)</a:t>
            </a:r>
            <a:br>
              <a:rPr lang="fr-FR" dirty="0"/>
            </a:br>
            <a:r>
              <a:rPr lang="fr-FR" dirty="0"/>
              <a:t>f. Retour sur Terre</a:t>
            </a:r>
          </a:p>
        </p:txBody>
      </p:sp>
    </p:spTree>
    <p:extLst>
      <p:ext uri="{BB962C8B-B14F-4D97-AF65-F5344CB8AC3E}">
        <p14:creationId xmlns:p14="http://schemas.microsoft.com/office/powerpoint/2010/main" val="1503598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2F22E56-B5CD-403C-A366-1F03DD3B730A}"/>
              </a:ext>
            </a:extLst>
          </p:cNvPr>
          <p:cNvSpPr>
            <a:spLocks noGrp="1"/>
          </p:cNvSpPr>
          <p:nvPr>
            <p:ph type="title"/>
          </p:nvPr>
        </p:nvSpPr>
        <p:spPr>
          <a:xfrm>
            <a:off x="4974771" y="634946"/>
            <a:ext cx="6574972" cy="1450757"/>
          </a:xfrm>
        </p:spPr>
        <p:txBody>
          <a:bodyPr>
            <a:normAutofit/>
          </a:bodyPr>
          <a:lstStyle/>
          <a:p>
            <a:r>
              <a:rPr lang="fr-FR" dirty="0">
                <a:cs typeface="Calibri Light"/>
              </a:rPr>
              <a:t>Construction de la fusée </a:t>
            </a:r>
            <a:endParaRPr lang="fr-FR" dirty="0"/>
          </a:p>
        </p:txBody>
      </p:sp>
      <p:pic>
        <p:nvPicPr>
          <p:cNvPr id="4" name="Image 4" descr="Une image contenant carte, texte&#10;&#10;Description générée avec un niveau de confiance élevé">
            <a:extLst>
              <a:ext uri="{FF2B5EF4-FFF2-40B4-BE49-F238E27FC236}">
                <a16:creationId xmlns:a16="http://schemas.microsoft.com/office/drawing/2014/main" id="{D21E1FBF-A40A-4331-B15B-32E03C3ED313}"/>
              </a:ext>
            </a:extLst>
          </p:cNvPr>
          <p:cNvPicPr>
            <a:picLocks noChangeAspect="1"/>
          </p:cNvPicPr>
          <p:nvPr/>
        </p:nvPicPr>
        <p:blipFill>
          <a:blip r:embed="rId2"/>
          <a:stretch>
            <a:fillRect/>
          </a:stretch>
        </p:blipFill>
        <p:spPr>
          <a:xfrm>
            <a:off x="1479247" y="640081"/>
            <a:ext cx="2165620" cy="5314406"/>
          </a:xfrm>
          <a:prstGeom prst="rect">
            <a:avLst/>
          </a:prstGeom>
        </p:spPr>
      </p:pic>
      <p:cxnSp>
        <p:nvCxnSpPr>
          <p:cNvPr id="29" name="Straight Connector 28">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8F55E3AC-03A9-427A-AFC2-2B67C9162941}"/>
              </a:ext>
            </a:extLst>
          </p:cNvPr>
          <p:cNvSpPr>
            <a:spLocks noGrp="1"/>
          </p:cNvSpPr>
          <p:nvPr>
            <p:ph idx="1"/>
          </p:nvPr>
        </p:nvSpPr>
        <p:spPr>
          <a:xfrm>
            <a:off x="4974769" y="2407436"/>
            <a:ext cx="5940873" cy="3461657"/>
          </a:xfrm>
        </p:spPr>
        <p:txBody>
          <a:bodyPr vert="horz" lIns="0" tIns="45720" rIns="0" bIns="45720" rtlCol="0">
            <a:normAutofit/>
          </a:bodyPr>
          <a:lstStyle/>
          <a:p>
            <a:r>
              <a:rPr lang="fr-FR" dirty="0">
                <a:cs typeface="Calibri"/>
              </a:rPr>
              <a:t>Maintenant que nous avons toutes les informations qu'il nous faut, parlons de la fusée en elle-même. Pour les 50 ans d'Apollo 11, nous allons quand même essayer de faire une Saturn V, lanceur emblématique du programme. Décrivons le lanceur. Il y a 5 parties bien distinctes sur la Saturn V : le 1er et 2èmè étage qui servent </a:t>
            </a:r>
            <a:r>
              <a:rPr lang="fr-FR" dirty="0">
                <a:ea typeface="+mn-lt"/>
                <a:cs typeface="+mn-lt"/>
              </a:rPr>
              <a:t>au lancement, le 3ème étage qui aide au lancement et sert à l'injection trans-lunaire (pour avoir une intersection avec la lune), le LEM et enfin le module Apollo.</a:t>
            </a:r>
          </a:p>
        </p:txBody>
      </p:sp>
      <p:sp>
        <p:nvSpPr>
          <p:cNvPr id="31" name="Rectangle 30">
            <a:extLst>
              <a:ext uri="{FF2B5EF4-FFF2-40B4-BE49-F238E27FC236}">
                <a16:creationId xmlns:a16="http://schemas.microsoft.com/office/drawing/2014/main" id="{6E53EDC6-E7A0-411C-871D-6FE54ADF9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ZoneTexte 4">
            <a:extLst>
              <a:ext uri="{FF2B5EF4-FFF2-40B4-BE49-F238E27FC236}">
                <a16:creationId xmlns:a16="http://schemas.microsoft.com/office/drawing/2014/main" id="{3BD89B5A-D790-4748-88B3-9666D004E1F6}"/>
              </a:ext>
            </a:extLst>
          </p:cNvPr>
          <p:cNvSpPr txBox="1"/>
          <p:nvPr/>
        </p:nvSpPr>
        <p:spPr>
          <a:xfrm>
            <a:off x="9395098" y="1873383"/>
            <a:ext cx="1573444" cy="369332"/>
          </a:xfrm>
          <a:prstGeom prst="rect">
            <a:avLst/>
          </a:prstGeom>
          <a:noFill/>
        </p:spPr>
        <p:txBody>
          <a:bodyPr wrap="none" rtlCol="0">
            <a:spAutoFit/>
          </a:bodyPr>
          <a:lstStyle/>
          <a:p>
            <a:r>
              <a:rPr lang="fr-FR" dirty="0"/>
              <a:t>a. Introduction</a:t>
            </a:r>
          </a:p>
        </p:txBody>
      </p:sp>
    </p:spTree>
    <p:extLst>
      <p:ext uri="{BB962C8B-B14F-4D97-AF65-F5344CB8AC3E}">
        <p14:creationId xmlns:p14="http://schemas.microsoft.com/office/powerpoint/2010/main" val="310223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6B797-4928-4C79-8E24-BFD4A502E6C7}"/>
              </a:ext>
            </a:extLst>
          </p:cNvPr>
          <p:cNvSpPr>
            <a:spLocks noGrp="1"/>
          </p:cNvSpPr>
          <p:nvPr>
            <p:ph type="title"/>
          </p:nvPr>
        </p:nvSpPr>
        <p:spPr/>
        <p:txBody>
          <a:bodyPr/>
          <a:lstStyle/>
          <a:p>
            <a:r>
              <a:rPr lang="fr-FR" dirty="0">
                <a:cs typeface="Calibri Light"/>
              </a:rPr>
              <a:t>Construction de la fusée</a:t>
            </a:r>
            <a:endParaRPr lang="fr-FR" dirty="0"/>
          </a:p>
        </p:txBody>
      </p:sp>
      <p:sp>
        <p:nvSpPr>
          <p:cNvPr id="3" name="Espace réservé du contenu 2">
            <a:extLst>
              <a:ext uri="{FF2B5EF4-FFF2-40B4-BE49-F238E27FC236}">
                <a16:creationId xmlns:a16="http://schemas.microsoft.com/office/drawing/2014/main" id="{73D6E2D7-7DBC-401C-AD99-86B42B7FA433}"/>
              </a:ext>
            </a:extLst>
          </p:cNvPr>
          <p:cNvSpPr>
            <a:spLocks noGrp="1"/>
          </p:cNvSpPr>
          <p:nvPr>
            <p:ph idx="1"/>
          </p:nvPr>
        </p:nvSpPr>
        <p:spPr>
          <a:xfrm>
            <a:off x="1097280" y="2108201"/>
            <a:ext cx="10058400" cy="257347"/>
          </a:xfrm>
        </p:spPr>
        <p:txBody>
          <a:bodyPr vert="horz" lIns="0" tIns="45720" rIns="0" bIns="45720" rtlCol="0" anchor="t">
            <a:normAutofit lnSpcReduction="10000"/>
          </a:bodyPr>
          <a:lstStyle/>
          <a:p>
            <a:r>
              <a:rPr lang="fr-FR" sz="1200">
                <a:cs typeface="Calibri"/>
              </a:rPr>
              <a:t>Pour une bonne construction, nous allons commencer du dernier module utilisé jusqu'au premier (de la capsule Apollo au première étage de notre lanceur).</a:t>
            </a:r>
          </a:p>
        </p:txBody>
      </p:sp>
      <p:sp>
        <p:nvSpPr>
          <p:cNvPr id="4" name="ZoneTexte 3">
            <a:extLst>
              <a:ext uri="{FF2B5EF4-FFF2-40B4-BE49-F238E27FC236}">
                <a16:creationId xmlns:a16="http://schemas.microsoft.com/office/drawing/2014/main" id="{F97A8560-5C31-4E46-9094-8102E62746D3}"/>
              </a:ext>
            </a:extLst>
          </p:cNvPr>
          <p:cNvSpPr txBox="1"/>
          <p:nvPr/>
        </p:nvSpPr>
        <p:spPr>
          <a:xfrm>
            <a:off x="1096617" y="2363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Module Apollo (CSM) :</a:t>
            </a:r>
            <a:endParaRPr lang="fr-FR">
              <a:cs typeface="Calibri"/>
            </a:endParaRPr>
          </a:p>
        </p:txBody>
      </p:sp>
      <p:pic>
        <p:nvPicPr>
          <p:cNvPr id="5" name="Image 5" descr="Une image contenant mur, intérieur&#10;&#10;Description générée avec un niveau de confiance très élevé">
            <a:extLst>
              <a:ext uri="{FF2B5EF4-FFF2-40B4-BE49-F238E27FC236}">
                <a16:creationId xmlns:a16="http://schemas.microsoft.com/office/drawing/2014/main" id="{0D0168FC-A4F5-4A32-AD05-37EFFFF305DB}"/>
              </a:ext>
            </a:extLst>
          </p:cNvPr>
          <p:cNvPicPr>
            <a:picLocks noChangeAspect="1"/>
          </p:cNvPicPr>
          <p:nvPr/>
        </p:nvPicPr>
        <p:blipFill>
          <a:blip r:embed="rId2"/>
          <a:stretch>
            <a:fillRect/>
          </a:stretch>
        </p:blipFill>
        <p:spPr>
          <a:xfrm>
            <a:off x="1095657" y="2738230"/>
            <a:ext cx="1784340" cy="3642692"/>
          </a:xfrm>
          <a:prstGeom prst="rect">
            <a:avLst/>
          </a:prstGeom>
        </p:spPr>
      </p:pic>
      <p:sp>
        <p:nvSpPr>
          <p:cNvPr id="7" name="ZoneTexte 6">
            <a:extLst>
              <a:ext uri="{FF2B5EF4-FFF2-40B4-BE49-F238E27FC236}">
                <a16:creationId xmlns:a16="http://schemas.microsoft.com/office/drawing/2014/main" id="{81816C62-3BDA-404D-B41E-2CF36FC04B55}"/>
              </a:ext>
            </a:extLst>
          </p:cNvPr>
          <p:cNvSpPr txBox="1"/>
          <p:nvPr/>
        </p:nvSpPr>
        <p:spPr>
          <a:xfrm>
            <a:off x="2887732" y="2738645"/>
            <a:ext cx="24462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Parts : 19</a:t>
            </a:r>
            <a:br>
              <a:rPr lang="fr-FR" dirty="0"/>
            </a:br>
            <a:r>
              <a:rPr lang="fr-FR" dirty="0">
                <a:cs typeface="Calibri"/>
              </a:rPr>
              <a:t>Masse : 11 790 kg</a:t>
            </a:r>
            <a:br>
              <a:rPr lang="fr-FR" dirty="0">
                <a:cs typeface="Calibri"/>
              </a:rPr>
            </a:br>
            <a:r>
              <a:rPr lang="fr-FR" dirty="0">
                <a:cs typeface="Calibri"/>
              </a:rPr>
              <a:t>Poussée : 117 kN</a:t>
            </a:r>
            <a:br>
              <a:rPr lang="fr-FR" dirty="0">
                <a:cs typeface="Calibri"/>
              </a:rPr>
            </a:br>
            <a:r>
              <a:rPr lang="fr-FR" dirty="0">
                <a:cs typeface="Calibri"/>
              </a:rPr>
              <a:t>RPP : 1.01</a:t>
            </a:r>
            <a:br>
              <a:rPr lang="fr-FR" dirty="0">
                <a:cs typeface="Calibri"/>
              </a:rPr>
            </a:br>
            <a:r>
              <a:rPr lang="fr-FR" dirty="0" err="1">
                <a:cs typeface="Calibri"/>
              </a:rPr>
              <a:t>Δv</a:t>
            </a:r>
            <a:r>
              <a:rPr lang="fr-FR" dirty="0">
                <a:cs typeface="Calibri"/>
              </a:rPr>
              <a:t> total (sous vide) : 714 m/s</a:t>
            </a:r>
            <a:br>
              <a:rPr lang="fr-FR" dirty="0">
                <a:cs typeface="Calibri"/>
              </a:rPr>
            </a:br>
            <a:r>
              <a:rPr lang="fr-FR" dirty="0">
                <a:cs typeface="Calibri"/>
              </a:rPr>
              <a:t>Temps d'utilisation du moteur (Burn) : 1m 4.4s</a:t>
            </a:r>
          </a:p>
        </p:txBody>
      </p:sp>
      <p:sp>
        <p:nvSpPr>
          <p:cNvPr id="8" name="ZoneTexte 7">
            <a:extLst>
              <a:ext uri="{FF2B5EF4-FFF2-40B4-BE49-F238E27FC236}">
                <a16:creationId xmlns:a16="http://schemas.microsoft.com/office/drawing/2014/main" id="{0625BE7B-C102-4B23-B776-CE75DAFE2DEC}"/>
              </a:ext>
            </a:extLst>
          </p:cNvPr>
          <p:cNvSpPr txBox="1"/>
          <p:nvPr/>
        </p:nvSpPr>
        <p:spPr>
          <a:xfrm>
            <a:off x="5334001" y="2733189"/>
            <a:ext cx="5817288"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Ce module possède deux parties : la capsule (en haut du </a:t>
            </a:r>
            <a:r>
              <a:rPr lang="fr-FR" sz="1400" dirty="0" err="1"/>
              <a:t>découpleur</a:t>
            </a:r>
            <a:r>
              <a:rPr lang="fr-FR" sz="1400" dirty="0"/>
              <a:t>) et le SM (Service module). Son acronyme est CSM (Commande and service module).</a:t>
            </a:r>
            <a:br>
              <a:rPr lang="fr-FR" sz="1400" dirty="0"/>
            </a:br>
            <a:r>
              <a:rPr lang="fr-FR" sz="1400" dirty="0">
                <a:cs typeface="Calibri"/>
              </a:rPr>
              <a:t>La capsule possède un port d'amarrage pour s'amarrer au LEM. Il y a aussi un bouclier thermique pour la rentrée atmosphérique à très grande vitesse et deux parachutes pour freiner l'amerrissage. C'est la seul partie habitable du vaisseau Apollo.</a:t>
            </a:r>
            <a:br>
              <a:rPr lang="fr-FR" sz="1400" dirty="0">
                <a:cs typeface="Calibri"/>
              </a:rPr>
            </a:br>
            <a:r>
              <a:rPr lang="fr-FR" sz="1400" dirty="0">
                <a:cs typeface="Calibri"/>
              </a:rPr>
              <a:t>Le SM quant à lui possède le moteur du vaisseau ainsi que tous les ergols. Il y a aussi des moteurs </a:t>
            </a:r>
            <a:r>
              <a:rPr lang="fr-FR" sz="1400" dirty="0" err="1">
                <a:cs typeface="Calibri"/>
              </a:rPr>
              <a:t>rcs</a:t>
            </a:r>
            <a:r>
              <a:rPr lang="fr-FR" sz="1400" dirty="0">
                <a:cs typeface="Calibri"/>
              </a:rPr>
              <a:t> pour les manœuvres d'amarrages qui se doivent d'être très précises ainsi que deux antennes servant aux communications avec la Terre et le LEM.</a:t>
            </a:r>
            <a:br>
              <a:rPr lang="fr-FR" sz="1400" dirty="0">
                <a:cs typeface="Calibri"/>
              </a:rPr>
            </a:br>
            <a:r>
              <a:rPr lang="fr-FR" sz="1400" dirty="0">
                <a:cs typeface="Calibri"/>
              </a:rPr>
              <a:t>(à noter que les informations chiffrées ci-contre sont données sans le LEM.)</a:t>
            </a:r>
          </a:p>
        </p:txBody>
      </p:sp>
      <p:sp>
        <p:nvSpPr>
          <p:cNvPr id="6" name="ZoneTexte 5">
            <a:extLst>
              <a:ext uri="{FF2B5EF4-FFF2-40B4-BE49-F238E27FC236}">
                <a16:creationId xmlns:a16="http://schemas.microsoft.com/office/drawing/2014/main" id="{4279EB8F-180A-4795-AFFB-5530F30B5C45}"/>
              </a:ext>
            </a:extLst>
          </p:cNvPr>
          <p:cNvSpPr txBox="1"/>
          <p:nvPr/>
        </p:nvSpPr>
        <p:spPr>
          <a:xfrm>
            <a:off x="9345987" y="1365772"/>
            <a:ext cx="1805302" cy="369332"/>
          </a:xfrm>
          <a:prstGeom prst="rect">
            <a:avLst/>
          </a:prstGeom>
          <a:noFill/>
        </p:spPr>
        <p:txBody>
          <a:bodyPr wrap="none" rtlCol="0">
            <a:spAutoFit/>
          </a:bodyPr>
          <a:lstStyle/>
          <a:p>
            <a:r>
              <a:rPr lang="fr-FR" dirty="0"/>
              <a:t>b. Module Apollo</a:t>
            </a:r>
          </a:p>
        </p:txBody>
      </p:sp>
    </p:spTree>
    <p:extLst>
      <p:ext uri="{BB962C8B-B14F-4D97-AF65-F5344CB8AC3E}">
        <p14:creationId xmlns:p14="http://schemas.microsoft.com/office/powerpoint/2010/main" val="1597830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A81A5D-C432-47F3-BAD8-CE4FB81A9981}"/>
              </a:ext>
            </a:extLst>
          </p:cNvPr>
          <p:cNvSpPr>
            <a:spLocks noGrp="1"/>
          </p:cNvSpPr>
          <p:nvPr>
            <p:ph type="title"/>
          </p:nvPr>
        </p:nvSpPr>
        <p:spPr/>
        <p:txBody>
          <a:bodyPr/>
          <a:lstStyle/>
          <a:p>
            <a:r>
              <a:rPr lang="fr-FR" dirty="0">
                <a:cs typeface="Calibri Light"/>
              </a:rPr>
              <a:t>Construction de la fusée</a:t>
            </a:r>
            <a:endParaRPr lang="fr-FR" dirty="0"/>
          </a:p>
        </p:txBody>
      </p:sp>
      <p:pic>
        <p:nvPicPr>
          <p:cNvPr id="4" name="Image 4" descr="Une image contenant intérieur, bâtiment, plancher&#10;&#10;Description générée avec un niveau de confiance très élevé">
            <a:extLst>
              <a:ext uri="{FF2B5EF4-FFF2-40B4-BE49-F238E27FC236}">
                <a16:creationId xmlns:a16="http://schemas.microsoft.com/office/drawing/2014/main" id="{F257AF9E-ECD5-4CB4-86B6-EA0F2D27BFCD}"/>
              </a:ext>
            </a:extLst>
          </p:cNvPr>
          <p:cNvPicPr>
            <a:picLocks noGrp="1" noChangeAspect="1"/>
          </p:cNvPicPr>
          <p:nvPr>
            <p:ph idx="1"/>
          </p:nvPr>
        </p:nvPicPr>
        <p:blipFill>
          <a:blip r:embed="rId2"/>
          <a:stretch>
            <a:fillRect/>
          </a:stretch>
        </p:blipFill>
        <p:spPr>
          <a:xfrm>
            <a:off x="121239" y="2224158"/>
            <a:ext cx="3114959" cy="3760891"/>
          </a:xfrm>
          <a:prstGeom prst="rect">
            <a:avLst/>
          </a:prstGeom>
        </p:spPr>
      </p:pic>
      <p:pic>
        <p:nvPicPr>
          <p:cNvPr id="8" name="Image 8" descr="Une image contenant bâtiment, intérieur, métal, plancher&#10;&#10;Description générée avec un niveau de confiance très élevé">
            <a:extLst>
              <a:ext uri="{FF2B5EF4-FFF2-40B4-BE49-F238E27FC236}">
                <a16:creationId xmlns:a16="http://schemas.microsoft.com/office/drawing/2014/main" id="{605F650F-D3ED-42A9-9870-0DD6563FFF7C}"/>
              </a:ext>
            </a:extLst>
          </p:cNvPr>
          <p:cNvPicPr>
            <a:picLocks noChangeAspect="1"/>
          </p:cNvPicPr>
          <p:nvPr/>
        </p:nvPicPr>
        <p:blipFill>
          <a:blip r:embed="rId3"/>
          <a:stretch>
            <a:fillRect/>
          </a:stretch>
        </p:blipFill>
        <p:spPr>
          <a:xfrm>
            <a:off x="2670313" y="4219113"/>
            <a:ext cx="2221397" cy="2180080"/>
          </a:xfrm>
          <a:prstGeom prst="rect">
            <a:avLst/>
          </a:prstGeom>
        </p:spPr>
      </p:pic>
      <p:pic>
        <p:nvPicPr>
          <p:cNvPr id="6" name="Image 6" descr="Une image contenant bâtiment, intérieur&#10;&#10;Description générée avec un niveau de confiance très élevé">
            <a:extLst>
              <a:ext uri="{FF2B5EF4-FFF2-40B4-BE49-F238E27FC236}">
                <a16:creationId xmlns:a16="http://schemas.microsoft.com/office/drawing/2014/main" id="{3C22A2C7-31FA-4BEA-BA8E-94E5E88D39E1}"/>
              </a:ext>
            </a:extLst>
          </p:cNvPr>
          <p:cNvPicPr>
            <a:picLocks noChangeAspect="1"/>
          </p:cNvPicPr>
          <p:nvPr/>
        </p:nvPicPr>
        <p:blipFill>
          <a:blip r:embed="rId4"/>
          <a:stretch>
            <a:fillRect/>
          </a:stretch>
        </p:blipFill>
        <p:spPr>
          <a:xfrm>
            <a:off x="2720008" y="2221948"/>
            <a:ext cx="2171700" cy="1991692"/>
          </a:xfrm>
          <a:prstGeom prst="rect">
            <a:avLst/>
          </a:prstGeom>
        </p:spPr>
      </p:pic>
      <p:sp>
        <p:nvSpPr>
          <p:cNvPr id="10" name="ZoneTexte 9">
            <a:extLst>
              <a:ext uri="{FF2B5EF4-FFF2-40B4-BE49-F238E27FC236}">
                <a16:creationId xmlns:a16="http://schemas.microsoft.com/office/drawing/2014/main" id="{2318813E-F332-4B39-BB6F-7AFFBDBCD933}"/>
              </a:ext>
            </a:extLst>
          </p:cNvPr>
          <p:cNvSpPr txBox="1"/>
          <p:nvPr/>
        </p:nvSpPr>
        <p:spPr>
          <a:xfrm>
            <a:off x="5097117" y="2330726"/>
            <a:ext cx="2072309"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Parts : 34</a:t>
            </a:r>
            <a:br>
              <a:rPr lang="fr-FR" sz="1400" dirty="0">
                <a:cs typeface="Calibri"/>
              </a:rPr>
            </a:br>
            <a:r>
              <a:rPr lang="fr-FR" sz="1400" dirty="0">
                <a:cs typeface="Calibri"/>
              </a:rPr>
              <a:t>Masse (1) : 4 133 kg</a:t>
            </a:r>
            <a:br>
              <a:rPr lang="fr-FR" sz="1400" dirty="0">
                <a:cs typeface="Calibri"/>
              </a:rPr>
            </a:br>
            <a:r>
              <a:rPr lang="fr-FR" sz="1400" dirty="0">
                <a:cs typeface="Calibri"/>
              </a:rPr>
              <a:t>Masse (2) : 1 710 kg</a:t>
            </a:r>
            <a:br>
              <a:rPr lang="fr-FR" sz="1400" dirty="0">
                <a:cs typeface="Calibri"/>
              </a:rPr>
            </a:br>
            <a:r>
              <a:rPr lang="fr-FR" sz="1400" dirty="0">
                <a:cs typeface="Calibri"/>
              </a:rPr>
              <a:t>Poussé (1) : 24 kN</a:t>
            </a:r>
            <a:br>
              <a:rPr lang="fr-FR" sz="1400" dirty="0">
                <a:cs typeface="Calibri"/>
              </a:rPr>
            </a:br>
            <a:r>
              <a:rPr lang="fr-FR" sz="1400" dirty="0">
                <a:cs typeface="Calibri"/>
              </a:rPr>
              <a:t>Poussé (2) : 10 kN</a:t>
            </a:r>
            <a:br>
              <a:rPr lang="fr-FR" sz="1400" dirty="0">
                <a:cs typeface="Calibri"/>
              </a:rPr>
            </a:br>
            <a:r>
              <a:rPr lang="fr-FR" sz="1400" dirty="0">
                <a:cs typeface="Calibri"/>
              </a:rPr>
              <a:t>RPP (1) (sous vide) : 3,57</a:t>
            </a:r>
            <a:br>
              <a:rPr lang="fr-FR" sz="1400" dirty="0">
                <a:cs typeface="Calibri"/>
              </a:rPr>
            </a:br>
            <a:r>
              <a:rPr lang="fr-FR" sz="1400" dirty="0">
                <a:cs typeface="Calibri"/>
              </a:rPr>
              <a:t>RPP (2) (sous vide) : 3,49</a:t>
            </a:r>
            <a:br>
              <a:rPr lang="fr-FR" sz="1400" dirty="0">
                <a:cs typeface="Calibri"/>
              </a:rPr>
            </a:br>
            <a:r>
              <a:rPr lang="fr-FR" sz="1400" dirty="0" err="1">
                <a:cs typeface="Calibri"/>
              </a:rPr>
              <a:t>Δv</a:t>
            </a:r>
            <a:r>
              <a:rPr lang="fr-FR" sz="1400" dirty="0">
                <a:cs typeface="Calibri"/>
              </a:rPr>
              <a:t> total (1) (sous vide) : 831 m/s</a:t>
            </a:r>
          </a:p>
          <a:p>
            <a:r>
              <a:rPr lang="fr-FR" sz="1400" dirty="0" err="1">
                <a:cs typeface="Calibri"/>
              </a:rPr>
              <a:t>Δv</a:t>
            </a:r>
            <a:r>
              <a:rPr lang="fr-FR" sz="1400" dirty="0">
                <a:cs typeface="Calibri"/>
              </a:rPr>
              <a:t> total (2) (sous vide) : 934 m/s</a:t>
            </a:r>
            <a:br>
              <a:rPr lang="fr-FR" sz="1400" dirty="0">
                <a:cs typeface="Calibri"/>
              </a:rPr>
            </a:br>
            <a:r>
              <a:rPr lang="fr-FR" sz="1400" dirty="0">
                <a:cs typeface="Calibri"/>
              </a:rPr>
              <a:t>Burn (1) : 2m 7s</a:t>
            </a:r>
            <a:br>
              <a:rPr lang="fr-FR" sz="1400" dirty="0">
                <a:cs typeface="Calibri"/>
              </a:rPr>
            </a:br>
            <a:r>
              <a:rPr lang="fr-FR" sz="1400" dirty="0">
                <a:cs typeface="Calibri"/>
              </a:rPr>
              <a:t>Burn (2) : 2m 18s</a:t>
            </a:r>
            <a:endParaRPr lang="fr-FR" sz="1400" dirty="0"/>
          </a:p>
        </p:txBody>
      </p:sp>
      <p:sp>
        <p:nvSpPr>
          <p:cNvPr id="3" name="ZoneTexte 2">
            <a:extLst>
              <a:ext uri="{FF2B5EF4-FFF2-40B4-BE49-F238E27FC236}">
                <a16:creationId xmlns:a16="http://schemas.microsoft.com/office/drawing/2014/main" id="{AC513930-3625-4822-A95B-DA89E70DF02D}"/>
              </a:ext>
            </a:extLst>
          </p:cNvPr>
          <p:cNvSpPr txBox="1"/>
          <p:nvPr/>
        </p:nvSpPr>
        <p:spPr>
          <a:xfrm>
            <a:off x="7176052" y="1958009"/>
            <a:ext cx="397730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Le Lunar Excursion Module est lui aussi composé de deux parties : le module de descente et celui de remontée. Le module de descente possède le moteur de descente (personne ne s'y attendait :D) ainsi que les ergols, les échelles pour aider les astronautes à arriver au sol lunaire et...c'est tout ! Le module de remontée quant à lui contient 4 </a:t>
            </a:r>
            <a:r>
              <a:rPr lang="fr-FR" dirty="0" err="1"/>
              <a:t>rcs</a:t>
            </a:r>
            <a:r>
              <a:rPr lang="fr-FR" dirty="0"/>
              <a:t> pour le Rendez-Vous et l'amarrage avec le module Apollo les ergols des </a:t>
            </a:r>
            <a:r>
              <a:rPr lang="fr-FR" dirty="0" err="1"/>
              <a:t>rcs</a:t>
            </a:r>
            <a:r>
              <a:rPr lang="fr-FR" dirty="0"/>
              <a:t>, le port d'amarrage et une antenne pour communiquer avec la Terre (par relais avec le module CSM)</a:t>
            </a:r>
            <a:endParaRPr lang="fr-FR" dirty="0">
              <a:cs typeface="Calibri"/>
            </a:endParaRPr>
          </a:p>
        </p:txBody>
      </p:sp>
      <p:sp>
        <p:nvSpPr>
          <p:cNvPr id="5" name="ZoneTexte 4">
            <a:extLst>
              <a:ext uri="{FF2B5EF4-FFF2-40B4-BE49-F238E27FC236}">
                <a16:creationId xmlns:a16="http://schemas.microsoft.com/office/drawing/2014/main" id="{417D901F-6975-42B3-B282-BDF9BF7C90EB}"/>
              </a:ext>
            </a:extLst>
          </p:cNvPr>
          <p:cNvSpPr txBox="1"/>
          <p:nvPr/>
        </p:nvSpPr>
        <p:spPr>
          <a:xfrm>
            <a:off x="2322443" y="5643769"/>
            <a:ext cx="2335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solidFill>
                  <a:srgbClr val="FF0000"/>
                </a:solidFill>
              </a:rPr>
              <a:t>1</a:t>
            </a:r>
            <a:endParaRPr lang="fr-FR">
              <a:solidFill>
                <a:srgbClr val="FF0000"/>
              </a:solidFill>
              <a:cs typeface="Calibri"/>
            </a:endParaRPr>
          </a:p>
        </p:txBody>
      </p:sp>
      <p:sp>
        <p:nvSpPr>
          <p:cNvPr id="11" name="ZoneTexte 10">
            <a:extLst>
              <a:ext uri="{FF2B5EF4-FFF2-40B4-BE49-F238E27FC236}">
                <a16:creationId xmlns:a16="http://schemas.microsoft.com/office/drawing/2014/main" id="{51EFE6DA-135C-4B2E-BDDA-D0F0D519A3C9}"/>
              </a:ext>
            </a:extLst>
          </p:cNvPr>
          <p:cNvSpPr txBox="1"/>
          <p:nvPr/>
        </p:nvSpPr>
        <p:spPr>
          <a:xfrm>
            <a:off x="4600160" y="3813313"/>
            <a:ext cx="2335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solidFill>
                  <a:srgbClr val="FF0000"/>
                </a:solidFill>
              </a:rPr>
              <a:t>2</a:t>
            </a:r>
            <a:endParaRPr lang="fr-FR">
              <a:solidFill>
                <a:srgbClr val="FF0000"/>
              </a:solidFill>
              <a:cs typeface="Calibri"/>
            </a:endParaRPr>
          </a:p>
        </p:txBody>
      </p:sp>
      <p:sp>
        <p:nvSpPr>
          <p:cNvPr id="7" name="ZoneTexte 6">
            <a:extLst>
              <a:ext uri="{FF2B5EF4-FFF2-40B4-BE49-F238E27FC236}">
                <a16:creationId xmlns:a16="http://schemas.microsoft.com/office/drawing/2014/main" id="{AFDCA966-9705-473C-AB18-D87CC4A1C599}"/>
              </a:ext>
            </a:extLst>
          </p:cNvPr>
          <p:cNvSpPr txBox="1"/>
          <p:nvPr/>
        </p:nvSpPr>
        <p:spPr>
          <a:xfrm>
            <a:off x="8449928" y="1368028"/>
            <a:ext cx="2703432" cy="369332"/>
          </a:xfrm>
          <a:prstGeom prst="rect">
            <a:avLst/>
          </a:prstGeom>
          <a:noFill/>
        </p:spPr>
        <p:txBody>
          <a:bodyPr wrap="none" rtlCol="0">
            <a:spAutoFit/>
          </a:bodyPr>
          <a:lstStyle/>
          <a:p>
            <a:r>
              <a:rPr lang="fr-FR" dirty="0"/>
              <a:t>c. Lunar Excursion Module </a:t>
            </a:r>
          </a:p>
        </p:txBody>
      </p:sp>
    </p:spTree>
    <p:extLst>
      <p:ext uri="{BB962C8B-B14F-4D97-AF65-F5344CB8AC3E}">
        <p14:creationId xmlns:p14="http://schemas.microsoft.com/office/powerpoint/2010/main" val="2850822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FBEB8-1501-4F5B-9A86-82D23AEDEA1A}"/>
              </a:ext>
            </a:extLst>
          </p:cNvPr>
          <p:cNvSpPr>
            <a:spLocks noGrp="1"/>
          </p:cNvSpPr>
          <p:nvPr>
            <p:ph type="title"/>
          </p:nvPr>
        </p:nvSpPr>
        <p:spPr/>
        <p:txBody>
          <a:bodyPr/>
          <a:lstStyle/>
          <a:p>
            <a:r>
              <a:rPr lang="fr-FR" dirty="0">
                <a:cs typeface="Calibri Light"/>
              </a:rPr>
              <a:t>Construction de la fusée</a:t>
            </a:r>
            <a:endParaRPr lang="fr-FR" dirty="0"/>
          </a:p>
        </p:txBody>
      </p:sp>
      <p:pic>
        <p:nvPicPr>
          <p:cNvPr id="4" name="Image 4" descr="Une image contenant ciel, assis, table, suivant&#10;&#10;Description générée avec un niveau de confiance élevé">
            <a:extLst>
              <a:ext uri="{FF2B5EF4-FFF2-40B4-BE49-F238E27FC236}">
                <a16:creationId xmlns:a16="http://schemas.microsoft.com/office/drawing/2014/main" id="{C17726C9-86EC-4C1E-BB54-CC560CC581EB}"/>
              </a:ext>
            </a:extLst>
          </p:cNvPr>
          <p:cNvPicPr>
            <a:picLocks noGrp="1" noChangeAspect="1"/>
          </p:cNvPicPr>
          <p:nvPr>
            <p:ph idx="1"/>
          </p:nvPr>
        </p:nvPicPr>
        <p:blipFill>
          <a:blip r:embed="rId2"/>
          <a:stretch>
            <a:fillRect/>
          </a:stretch>
        </p:blipFill>
        <p:spPr>
          <a:xfrm>
            <a:off x="1099232" y="1909629"/>
            <a:ext cx="1836680" cy="4481267"/>
          </a:xfrm>
          <a:prstGeom prst="rect">
            <a:avLst/>
          </a:prstGeom>
        </p:spPr>
      </p:pic>
      <p:sp>
        <p:nvSpPr>
          <p:cNvPr id="6" name="ZoneTexte 5">
            <a:extLst>
              <a:ext uri="{FF2B5EF4-FFF2-40B4-BE49-F238E27FC236}">
                <a16:creationId xmlns:a16="http://schemas.microsoft.com/office/drawing/2014/main" id="{9EC69A4C-7D42-48C9-B739-650F322ED89F}"/>
              </a:ext>
            </a:extLst>
          </p:cNvPr>
          <p:cNvSpPr txBox="1"/>
          <p:nvPr/>
        </p:nvSpPr>
        <p:spPr>
          <a:xfrm>
            <a:off x="2927074" y="2082248"/>
            <a:ext cx="30413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Parts : 13</a:t>
            </a:r>
          </a:p>
          <a:p>
            <a:r>
              <a:rPr lang="fr-FR">
                <a:cs typeface="Calibri"/>
              </a:rPr>
              <a:t>Masse : 27 992 kg</a:t>
            </a:r>
          </a:p>
          <a:p>
            <a:r>
              <a:rPr lang="fr-FR" err="1">
                <a:cs typeface="Calibri"/>
              </a:rPr>
              <a:t>Thrust</a:t>
            </a:r>
            <a:r>
              <a:rPr lang="fr-FR">
                <a:cs typeface="Calibri"/>
              </a:rPr>
              <a:t> : 200 kN</a:t>
            </a:r>
            <a:br>
              <a:rPr lang="fr-FR">
                <a:cs typeface="Calibri"/>
              </a:rPr>
            </a:br>
            <a:r>
              <a:rPr lang="fr-FR">
                <a:cs typeface="Calibri"/>
              </a:rPr>
              <a:t>RPP : 2.85</a:t>
            </a:r>
          </a:p>
          <a:p>
            <a:r>
              <a:rPr lang="fr-FR" err="1">
                <a:cs typeface="Calibri"/>
              </a:rPr>
              <a:t>Δv</a:t>
            </a:r>
            <a:r>
              <a:rPr lang="fr-FR">
                <a:cs typeface="Calibri"/>
              </a:rPr>
              <a:t> total (sous vide) : 1227 m/s</a:t>
            </a:r>
          </a:p>
          <a:p>
            <a:r>
              <a:rPr lang="fr-FR">
                <a:cs typeface="Calibri"/>
              </a:rPr>
              <a:t>Burn : 3m45.1s</a:t>
            </a:r>
          </a:p>
        </p:txBody>
      </p:sp>
      <p:sp>
        <p:nvSpPr>
          <p:cNvPr id="7" name="ZoneTexte 6">
            <a:extLst>
              <a:ext uri="{FF2B5EF4-FFF2-40B4-BE49-F238E27FC236}">
                <a16:creationId xmlns:a16="http://schemas.microsoft.com/office/drawing/2014/main" id="{6DB73018-C41C-4688-8E1F-D910AF557FA7}"/>
              </a:ext>
            </a:extLst>
          </p:cNvPr>
          <p:cNvSpPr txBox="1"/>
          <p:nvPr/>
        </p:nvSpPr>
        <p:spPr>
          <a:xfrm>
            <a:off x="2927073" y="4186029"/>
            <a:ext cx="304137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Alors pour cet étage, il n'y a pas grand-chose à dire (et pour les autres étages aussi)...Mis à part que j'ai 3 petits </a:t>
            </a:r>
            <a:r>
              <a:rPr lang="fr-FR" dirty="0" err="1"/>
              <a:t>séparatrons</a:t>
            </a:r>
            <a:r>
              <a:rPr lang="fr-FR" dirty="0"/>
              <a:t> simulant la réelle séparation de l'étage 3 de la Saturn V. </a:t>
            </a:r>
            <a:endParaRPr lang="fr-FR" dirty="0">
              <a:cs typeface="Calibri"/>
            </a:endParaRPr>
          </a:p>
        </p:txBody>
      </p:sp>
      <p:pic>
        <p:nvPicPr>
          <p:cNvPr id="8" name="Image 8" descr="Une image contenant intérieur, mur, bâtiment&#10;&#10;Description générée avec un niveau de confiance très élevé">
            <a:extLst>
              <a:ext uri="{FF2B5EF4-FFF2-40B4-BE49-F238E27FC236}">
                <a16:creationId xmlns:a16="http://schemas.microsoft.com/office/drawing/2014/main" id="{673659DA-B0C4-4FD0-86CC-5ECC5452E4DF}"/>
              </a:ext>
            </a:extLst>
          </p:cNvPr>
          <p:cNvPicPr>
            <a:picLocks noChangeAspect="1"/>
          </p:cNvPicPr>
          <p:nvPr/>
        </p:nvPicPr>
        <p:blipFill>
          <a:blip r:embed="rId3"/>
          <a:stretch>
            <a:fillRect/>
          </a:stretch>
        </p:blipFill>
        <p:spPr>
          <a:xfrm>
            <a:off x="5971294" y="1909970"/>
            <a:ext cx="1500085" cy="4487517"/>
          </a:xfrm>
          <a:prstGeom prst="rect">
            <a:avLst/>
          </a:prstGeom>
        </p:spPr>
      </p:pic>
      <p:sp>
        <p:nvSpPr>
          <p:cNvPr id="10" name="ZoneTexte 9">
            <a:extLst>
              <a:ext uri="{FF2B5EF4-FFF2-40B4-BE49-F238E27FC236}">
                <a16:creationId xmlns:a16="http://schemas.microsoft.com/office/drawing/2014/main" id="{42F3EB35-0212-4EE5-89C6-7F8F2E32E6DE}"/>
              </a:ext>
            </a:extLst>
          </p:cNvPr>
          <p:cNvSpPr txBox="1"/>
          <p:nvPr/>
        </p:nvSpPr>
        <p:spPr>
          <a:xfrm>
            <a:off x="7468014" y="3277014"/>
            <a:ext cx="36957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Parts : 23</a:t>
            </a:r>
            <a:br>
              <a:rPr lang="fr-FR"/>
            </a:br>
            <a:r>
              <a:rPr lang="fr-FR">
                <a:cs typeface="Calibri"/>
              </a:rPr>
              <a:t>Masse : 95 486.5 kg</a:t>
            </a:r>
            <a:br>
              <a:rPr lang="fr-FR">
                <a:cs typeface="Calibri"/>
              </a:rPr>
            </a:br>
            <a:r>
              <a:rPr lang="fr-FR" err="1">
                <a:cs typeface="Calibri"/>
              </a:rPr>
              <a:t>Thrust</a:t>
            </a:r>
            <a:r>
              <a:rPr lang="fr-FR">
                <a:cs typeface="Calibri"/>
              </a:rPr>
              <a:t> : 2 880 kN</a:t>
            </a:r>
            <a:br>
              <a:rPr lang="fr-FR">
                <a:cs typeface="Calibri"/>
              </a:rPr>
            </a:br>
            <a:r>
              <a:rPr lang="fr-FR" err="1">
                <a:cs typeface="Calibri"/>
              </a:rPr>
              <a:t>Rpp</a:t>
            </a:r>
            <a:r>
              <a:rPr lang="fr-FR">
                <a:cs typeface="Calibri"/>
              </a:rPr>
              <a:t> : 1.91</a:t>
            </a:r>
            <a:br>
              <a:rPr lang="fr-FR">
                <a:cs typeface="Calibri"/>
              </a:rPr>
            </a:br>
            <a:r>
              <a:rPr lang="fr-FR">
                <a:cs typeface="Calibri"/>
              </a:rPr>
              <a:t>Δv total (15km altitude) : 1813 m/s</a:t>
            </a:r>
            <a:br>
              <a:rPr lang="fr-FR">
                <a:cs typeface="Calibri"/>
              </a:rPr>
            </a:br>
            <a:r>
              <a:rPr lang="fr-FR">
                <a:cs typeface="Calibri"/>
              </a:rPr>
              <a:t>Burn : 1m13.2s</a:t>
            </a:r>
          </a:p>
        </p:txBody>
      </p:sp>
      <p:sp>
        <p:nvSpPr>
          <p:cNvPr id="3" name="ZoneTexte 2">
            <a:extLst>
              <a:ext uri="{FF2B5EF4-FFF2-40B4-BE49-F238E27FC236}">
                <a16:creationId xmlns:a16="http://schemas.microsoft.com/office/drawing/2014/main" id="{06974EFF-C64B-457F-BC1D-98AF78919F4A}"/>
              </a:ext>
            </a:extLst>
          </p:cNvPr>
          <p:cNvSpPr txBox="1"/>
          <p:nvPr/>
        </p:nvSpPr>
        <p:spPr>
          <a:xfrm>
            <a:off x="9777950" y="1091029"/>
            <a:ext cx="1385764" cy="646331"/>
          </a:xfrm>
          <a:prstGeom prst="rect">
            <a:avLst/>
          </a:prstGeom>
          <a:noFill/>
        </p:spPr>
        <p:txBody>
          <a:bodyPr wrap="none" rtlCol="0">
            <a:spAutoFit/>
          </a:bodyPr>
          <a:lstStyle/>
          <a:p>
            <a:r>
              <a:rPr lang="fr-FR" dirty="0"/>
              <a:t>d. 3</a:t>
            </a:r>
            <a:r>
              <a:rPr lang="fr-FR" baseline="30000" dirty="0"/>
              <a:t>ème</a:t>
            </a:r>
            <a:r>
              <a:rPr lang="fr-FR" dirty="0"/>
              <a:t> étage</a:t>
            </a:r>
            <a:br>
              <a:rPr lang="fr-FR" dirty="0"/>
            </a:br>
            <a:r>
              <a:rPr lang="fr-FR" dirty="0"/>
              <a:t>e. 2</a:t>
            </a:r>
            <a:r>
              <a:rPr lang="fr-FR" baseline="30000" dirty="0"/>
              <a:t>nde</a:t>
            </a:r>
            <a:r>
              <a:rPr lang="fr-FR" dirty="0"/>
              <a:t> étage</a:t>
            </a:r>
          </a:p>
        </p:txBody>
      </p:sp>
    </p:spTree>
    <p:extLst>
      <p:ext uri="{BB962C8B-B14F-4D97-AF65-F5344CB8AC3E}">
        <p14:creationId xmlns:p14="http://schemas.microsoft.com/office/powerpoint/2010/main" val="1081208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C4C88-700C-442E-9954-353588D43725}"/>
              </a:ext>
            </a:extLst>
          </p:cNvPr>
          <p:cNvSpPr>
            <a:spLocks noGrp="1"/>
          </p:cNvSpPr>
          <p:nvPr>
            <p:ph type="title"/>
          </p:nvPr>
        </p:nvSpPr>
        <p:spPr/>
        <p:txBody>
          <a:bodyPr/>
          <a:lstStyle/>
          <a:p>
            <a:r>
              <a:rPr lang="fr-FR">
                <a:cs typeface="Calibri Light"/>
              </a:rPr>
              <a:t>Construction</a:t>
            </a:r>
            <a:endParaRPr lang="fr-FR" err="1"/>
          </a:p>
        </p:txBody>
      </p:sp>
      <p:pic>
        <p:nvPicPr>
          <p:cNvPr id="4" name="Image 4" descr="Une image contenant intérieur, plancher, assis&#10;&#10;Description générée avec un niveau de confiance très élevé">
            <a:extLst>
              <a:ext uri="{FF2B5EF4-FFF2-40B4-BE49-F238E27FC236}">
                <a16:creationId xmlns:a16="http://schemas.microsoft.com/office/drawing/2014/main" id="{E54671B5-A939-4533-BB64-104D561C2238}"/>
              </a:ext>
            </a:extLst>
          </p:cNvPr>
          <p:cNvPicPr>
            <a:picLocks noGrp="1" noChangeAspect="1"/>
          </p:cNvPicPr>
          <p:nvPr>
            <p:ph idx="1"/>
          </p:nvPr>
        </p:nvPicPr>
        <p:blipFill>
          <a:blip r:embed="rId2"/>
          <a:stretch>
            <a:fillRect/>
          </a:stretch>
        </p:blipFill>
        <p:spPr>
          <a:xfrm>
            <a:off x="1096886" y="1909418"/>
            <a:ext cx="2331514" cy="4481477"/>
          </a:xfrm>
          <a:prstGeom prst="rect">
            <a:avLst/>
          </a:prstGeom>
        </p:spPr>
      </p:pic>
      <p:pic>
        <p:nvPicPr>
          <p:cNvPr id="6" name="Image 6" descr="Une image contenant bâtiment, intérieur, route, plancher&#10;&#10;Description générée avec un niveau de confiance très élevé">
            <a:extLst>
              <a:ext uri="{FF2B5EF4-FFF2-40B4-BE49-F238E27FC236}">
                <a16:creationId xmlns:a16="http://schemas.microsoft.com/office/drawing/2014/main" id="{591C3762-BEDA-4CBE-B9B4-E6A956951C31}"/>
              </a:ext>
            </a:extLst>
          </p:cNvPr>
          <p:cNvPicPr>
            <a:picLocks noChangeAspect="1"/>
          </p:cNvPicPr>
          <p:nvPr/>
        </p:nvPicPr>
        <p:blipFill>
          <a:blip r:embed="rId3"/>
          <a:stretch>
            <a:fillRect/>
          </a:stretch>
        </p:blipFill>
        <p:spPr>
          <a:xfrm>
            <a:off x="3432313" y="1908118"/>
            <a:ext cx="2743200" cy="1931894"/>
          </a:xfrm>
          <a:prstGeom prst="rect">
            <a:avLst/>
          </a:prstGeom>
        </p:spPr>
      </p:pic>
      <p:sp>
        <p:nvSpPr>
          <p:cNvPr id="8" name="ZoneTexte 7">
            <a:extLst>
              <a:ext uri="{FF2B5EF4-FFF2-40B4-BE49-F238E27FC236}">
                <a16:creationId xmlns:a16="http://schemas.microsoft.com/office/drawing/2014/main" id="{68794DAC-5A43-4AB2-8996-FDFA2254516A}"/>
              </a:ext>
            </a:extLst>
          </p:cNvPr>
          <p:cNvSpPr txBox="1"/>
          <p:nvPr/>
        </p:nvSpPr>
        <p:spPr>
          <a:xfrm>
            <a:off x="3432313" y="3846443"/>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Parts : 39</a:t>
            </a:r>
            <a:br>
              <a:rPr lang="fr-FR" sz="1600">
                <a:cs typeface="Calibri"/>
              </a:rPr>
            </a:br>
            <a:r>
              <a:rPr lang="fr-FR" sz="1600">
                <a:cs typeface="Calibri"/>
              </a:rPr>
              <a:t>Masse : 256 516 kg</a:t>
            </a:r>
            <a:br>
              <a:rPr lang="fr-FR" sz="1600">
                <a:cs typeface="Calibri"/>
              </a:rPr>
            </a:br>
            <a:r>
              <a:rPr lang="fr-FR" sz="1600" err="1">
                <a:cs typeface="Calibri"/>
              </a:rPr>
              <a:t>Thrust</a:t>
            </a:r>
            <a:r>
              <a:rPr lang="fr-FR" sz="1600">
                <a:cs typeface="Calibri"/>
              </a:rPr>
              <a:t> : 7 276.41 kN</a:t>
            </a:r>
            <a:br>
              <a:rPr lang="fr-FR" sz="1600">
                <a:cs typeface="Calibri"/>
              </a:rPr>
            </a:br>
            <a:r>
              <a:rPr lang="fr-FR" sz="1600">
                <a:cs typeface="Calibri"/>
              </a:rPr>
              <a:t>RPP (0km altitude) : 1.80 </a:t>
            </a:r>
            <a:br>
              <a:rPr lang="fr-FR" sz="1600">
                <a:cs typeface="Calibri"/>
              </a:rPr>
            </a:br>
            <a:r>
              <a:rPr lang="fr-FR" sz="1600" err="1">
                <a:cs typeface="Calibri"/>
              </a:rPr>
              <a:t>Δv</a:t>
            </a:r>
            <a:r>
              <a:rPr lang="fr-FR" sz="1600">
                <a:cs typeface="Calibri"/>
              </a:rPr>
              <a:t> total (0km altitude) : 1542 m/s</a:t>
            </a:r>
            <a:br>
              <a:rPr lang="fr-FR" sz="1600">
                <a:cs typeface="Calibri"/>
              </a:rPr>
            </a:br>
            <a:r>
              <a:rPr lang="fr-FR" sz="1600">
                <a:cs typeface="Calibri"/>
              </a:rPr>
              <a:t>Burn : 1m 7.9s</a:t>
            </a:r>
            <a:br>
              <a:rPr lang="fr-FR" sz="1600">
                <a:cs typeface="Calibri"/>
              </a:rPr>
            </a:br>
            <a:br>
              <a:rPr lang="fr-FR" sz="1600">
                <a:cs typeface="Calibri"/>
              </a:rPr>
            </a:br>
            <a:r>
              <a:rPr lang="fr-FR" sz="1600">
                <a:cs typeface="Calibri"/>
              </a:rPr>
              <a:t>L'étage possède 2 </a:t>
            </a:r>
            <a:r>
              <a:rPr lang="fr-FR" sz="1600" err="1">
                <a:cs typeface="Calibri"/>
              </a:rPr>
              <a:t>séparatrons</a:t>
            </a:r>
            <a:endParaRPr lang="fr-FR" sz="1600">
              <a:cs typeface="Calibri"/>
            </a:endParaRPr>
          </a:p>
        </p:txBody>
      </p:sp>
      <p:pic>
        <p:nvPicPr>
          <p:cNvPr id="9" name="Image 9" descr="Une image contenant mur, intérieur, table, plancher&#10;&#10;Description générée avec un niveau de confiance élevé">
            <a:extLst>
              <a:ext uri="{FF2B5EF4-FFF2-40B4-BE49-F238E27FC236}">
                <a16:creationId xmlns:a16="http://schemas.microsoft.com/office/drawing/2014/main" id="{5CA3094D-5CDB-4072-9D89-7E16262C635C}"/>
              </a:ext>
            </a:extLst>
          </p:cNvPr>
          <p:cNvPicPr>
            <a:picLocks noChangeAspect="1"/>
          </p:cNvPicPr>
          <p:nvPr/>
        </p:nvPicPr>
        <p:blipFill>
          <a:blip r:embed="rId4"/>
          <a:stretch>
            <a:fillRect/>
          </a:stretch>
        </p:blipFill>
        <p:spPr>
          <a:xfrm>
            <a:off x="6185273" y="1909970"/>
            <a:ext cx="2372497" cy="4114800"/>
          </a:xfrm>
          <a:prstGeom prst="rect">
            <a:avLst/>
          </a:prstGeom>
        </p:spPr>
      </p:pic>
      <p:sp>
        <p:nvSpPr>
          <p:cNvPr id="11" name="ZoneTexte 10">
            <a:extLst>
              <a:ext uri="{FF2B5EF4-FFF2-40B4-BE49-F238E27FC236}">
                <a16:creationId xmlns:a16="http://schemas.microsoft.com/office/drawing/2014/main" id="{497BBA77-6F11-4FA8-A80C-C555DB784800}"/>
              </a:ext>
            </a:extLst>
          </p:cNvPr>
          <p:cNvSpPr txBox="1"/>
          <p:nvPr/>
        </p:nvSpPr>
        <p:spPr>
          <a:xfrm>
            <a:off x="8553036" y="1885536"/>
            <a:ext cx="2610679"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Ceci est la tour de sauvetage de la fusée. En cas de problème les moteurs de cette tour s'activent en même temps que la séparation de la capsule avec le reste de la fusée ce qui va écarter la capsule du lanceur . Ensuite la tour de sauvetage est expulsée, les parachutes s'ouvrent et les astronautes sont sauvés. Une tour de ce type a été utilisée une fois hors des tests et ce n'était pas sur une Saturn V mais sur un lanceur Soyouz. Pour ma part je l'ai utilisée pas mal de fois :).</a:t>
            </a:r>
            <a:br>
              <a:rPr lang="fr-FR" sz="1400" dirty="0"/>
            </a:br>
            <a:r>
              <a:rPr lang="fr-FR" sz="1400" dirty="0">
                <a:cs typeface="Calibri"/>
              </a:rPr>
              <a:t>Pour pouvoir écarter la capsule de l'énorme lanceur, il faut que les moteurs de la tour soient plus puissants que la fusée... En effet, le RPP de la tour avec la capsule est de 12.20 à 0km d'altitude.</a:t>
            </a:r>
          </a:p>
        </p:txBody>
      </p:sp>
      <p:sp>
        <p:nvSpPr>
          <p:cNvPr id="3" name="ZoneTexte 2">
            <a:extLst>
              <a:ext uri="{FF2B5EF4-FFF2-40B4-BE49-F238E27FC236}">
                <a16:creationId xmlns:a16="http://schemas.microsoft.com/office/drawing/2014/main" id="{37C1D524-B4EF-4EB1-B69B-237BB6F0F9F0}"/>
              </a:ext>
            </a:extLst>
          </p:cNvPr>
          <p:cNvSpPr txBox="1"/>
          <p:nvPr/>
        </p:nvSpPr>
        <p:spPr>
          <a:xfrm>
            <a:off x="9055317" y="1091029"/>
            <a:ext cx="2108398" cy="646331"/>
          </a:xfrm>
          <a:prstGeom prst="rect">
            <a:avLst/>
          </a:prstGeom>
          <a:noFill/>
        </p:spPr>
        <p:txBody>
          <a:bodyPr wrap="none" rtlCol="0">
            <a:spAutoFit/>
          </a:bodyPr>
          <a:lstStyle/>
          <a:p>
            <a:r>
              <a:rPr lang="fr-FR" dirty="0"/>
              <a:t>f. 1</a:t>
            </a:r>
            <a:r>
              <a:rPr lang="fr-FR" baseline="30000" dirty="0"/>
              <a:t>ère</a:t>
            </a:r>
            <a:r>
              <a:rPr lang="fr-FR" dirty="0"/>
              <a:t> étage</a:t>
            </a:r>
            <a:br>
              <a:rPr lang="fr-FR" dirty="0"/>
            </a:br>
            <a:r>
              <a:rPr lang="fr-FR" dirty="0"/>
              <a:t>g. Tour de sauvetage</a:t>
            </a:r>
          </a:p>
        </p:txBody>
      </p:sp>
    </p:spTree>
    <p:extLst>
      <p:ext uri="{BB962C8B-B14F-4D97-AF65-F5344CB8AC3E}">
        <p14:creationId xmlns:p14="http://schemas.microsoft.com/office/powerpoint/2010/main" val="354653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7" name="Image 4">
            <a:extLst>
              <a:ext uri="{FF2B5EF4-FFF2-40B4-BE49-F238E27FC236}">
                <a16:creationId xmlns:a16="http://schemas.microsoft.com/office/drawing/2014/main" id="{C779EBC9-1EAE-43D1-88BB-D0AED74ACC0A}"/>
              </a:ext>
            </a:extLst>
          </p:cNvPr>
          <p:cNvPicPr>
            <a:picLocks noChangeAspect="1"/>
          </p:cNvPicPr>
          <p:nvPr/>
        </p:nvPicPr>
        <p:blipFill rotWithShape="1">
          <a:blip r:embed="rId2">
            <a:extLst>
              <a:ext uri="{28A0092B-C50C-407E-A947-70E740481C1C}">
                <a14:useLocalDpi xmlns:a14="http://schemas.microsoft.com/office/drawing/2010/main" val="0"/>
              </a:ext>
            </a:extLst>
          </a:blip>
          <a:srcRect t="9596" r="1" b="1"/>
          <a:stretch/>
        </p:blipFill>
        <p:spPr>
          <a:xfrm>
            <a:off x="2843" y="10"/>
            <a:ext cx="12186315" cy="6857990"/>
          </a:xfrm>
          <a:prstGeom prst="rect">
            <a:avLst/>
          </a:prstGeom>
        </p:spPr>
      </p:pic>
      <p:sp>
        <p:nvSpPr>
          <p:cNvPr id="47" name="Rectangle 46">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DEB88BF-E986-4D57-AEFD-CB5684436204}"/>
              </a:ext>
            </a:extLst>
          </p:cNvPr>
          <p:cNvSpPr>
            <a:spLocks noGrp="1"/>
          </p:cNvSpPr>
          <p:nvPr>
            <p:ph type="title"/>
          </p:nvPr>
        </p:nvSpPr>
        <p:spPr>
          <a:xfrm>
            <a:off x="948648" y="1419273"/>
            <a:ext cx="3153580" cy="1358188"/>
          </a:xfrm>
        </p:spPr>
        <p:txBody>
          <a:bodyPr>
            <a:normAutofit/>
          </a:bodyPr>
          <a:lstStyle/>
          <a:p>
            <a:r>
              <a:rPr lang="fr-FR" sz="3600">
                <a:solidFill>
                  <a:srgbClr val="FFFFFF"/>
                </a:solidFill>
                <a:cs typeface="Calibri Light"/>
              </a:rPr>
              <a:t>Construction de la fusée</a:t>
            </a:r>
            <a:endParaRPr lang="fr-FR" sz="3600" dirty="0">
              <a:solidFill>
                <a:srgbClr val="FFFFFF"/>
              </a:solidFill>
            </a:endParaRPr>
          </a:p>
        </p:txBody>
      </p:sp>
      <p:cxnSp>
        <p:nvCxnSpPr>
          <p:cNvPr id="49" name="Straight Connector 48">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F58F39CF-1E35-491C-B049-C4CCE34D955F}"/>
              </a:ext>
            </a:extLst>
          </p:cNvPr>
          <p:cNvSpPr>
            <a:spLocks noGrp="1"/>
          </p:cNvSpPr>
          <p:nvPr>
            <p:ph idx="1"/>
          </p:nvPr>
        </p:nvSpPr>
        <p:spPr>
          <a:xfrm>
            <a:off x="948648" y="2978254"/>
            <a:ext cx="3153580" cy="2444238"/>
          </a:xfrm>
        </p:spPr>
        <p:txBody>
          <a:bodyPr vert="horz" lIns="0" tIns="45720" rIns="0" bIns="45720" rtlCol="0">
            <a:normAutofit/>
          </a:bodyPr>
          <a:lstStyle/>
          <a:p>
            <a:r>
              <a:rPr lang="fr-FR" sz="1600" dirty="0">
                <a:solidFill>
                  <a:srgbClr val="FFFFFF"/>
                </a:solidFill>
                <a:cs typeface="Calibri"/>
              </a:rPr>
              <a:t>Globalement, ma Saturn V c'est :</a:t>
            </a:r>
          </a:p>
          <a:p>
            <a:pPr lvl="1">
              <a:buClr>
                <a:schemeClr val="accent1"/>
              </a:buClr>
              <a:buFont typeface="Arial" panose="020B0604020202020204" pitchFamily="34" charset="0"/>
              <a:buChar char="•"/>
            </a:pPr>
            <a:r>
              <a:rPr lang="fr-FR" sz="1600" dirty="0">
                <a:solidFill>
                  <a:srgbClr val="FFFFFF"/>
                </a:solidFill>
                <a:cs typeface="Calibri"/>
              </a:rPr>
              <a:t>139 parts</a:t>
            </a:r>
          </a:p>
          <a:p>
            <a:pPr lvl="1">
              <a:buClr>
                <a:schemeClr val="accent1"/>
              </a:buClr>
              <a:buFont typeface="Arial" panose="020B0604020202020204" pitchFamily="34" charset="0"/>
              <a:buChar char="•"/>
            </a:pPr>
            <a:r>
              <a:rPr lang="fr-FR" sz="1600" dirty="0">
                <a:solidFill>
                  <a:srgbClr val="FFFFFF"/>
                </a:solidFill>
                <a:cs typeface="Calibri"/>
              </a:rPr>
              <a:t>14 étape</a:t>
            </a:r>
          </a:p>
          <a:p>
            <a:pPr lvl="1">
              <a:buClr>
                <a:schemeClr val="accent1"/>
              </a:buClr>
              <a:buFont typeface="Arial" panose="020B0604020202020204" pitchFamily="34" charset="0"/>
              <a:buChar char="•"/>
            </a:pPr>
            <a:r>
              <a:rPr lang="fr-FR" sz="1600" dirty="0">
                <a:solidFill>
                  <a:srgbClr val="FFFFFF"/>
                </a:solidFill>
                <a:cs typeface="Calibri"/>
              </a:rPr>
              <a:t>433 793.1 kg</a:t>
            </a:r>
          </a:p>
          <a:p>
            <a:pPr lvl="1">
              <a:buClr>
                <a:schemeClr val="accent1"/>
              </a:buClr>
              <a:buFont typeface="Arial" panose="020B0604020202020204" pitchFamily="34" charset="0"/>
              <a:buChar char="•"/>
            </a:pPr>
            <a:r>
              <a:rPr lang="fr-FR" sz="1600" dirty="0">
                <a:solidFill>
                  <a:srgbClr val="FFFFFF"/>
                </a:solidFill>
                <a:cs typeface="Calibri"/>
              </a:rPr>
              <a:t>10 490.48 kN de poussée avec tous les moteurs</a:t>
            </a:r>
          </a:p>
          <a:p>
            <a:pPr lvl="1">
              <a:buClr>
                <a:schemeClr val="accent1"/>
              </a:buClr>
              <a:buFont typeface="Arial" panose="020B0604020202020204" pitchFamily="34" charset="0"/>
              <a:buChar char="•"/>
            </a:pPr>
            <a:r>
              <a:rPr lang="fr-FR" sz="1600" dirty="0">
                <a:solidFill>
                  <a:srgbClr val="FFFFFF"/>
                </a:solidFill>
                <a:cs typeface="Calibri"/>
              </a:rPr>
              <a:t>5476 de </a:t>
            </a:r>
            <a:r>
              <a:rPr lang="fr-FR" sz="1600" dirty="0" err="1">
                <a:solidFill>
                  <a:srgbClr val="FFFFFF"/>
                </a:solidFill>
                <a:cs typeface="Calibri"/>
              </a:rPr>
              <a:t>Δv</a:t>
            </a:r>
            <a:r>
              <a:rPr lang="fr-FR" sz="1600" dirty="0">
                <a:solidFill>
                  <a:srgbClr val="FFFFFF"/>
                </a:solidFill>
                <a:cs typeface="Calibri"/>
              </a:rPr>
              <a:t> totale</a:t>
            </a:r>
            <a:br>
              <a:rPr lang="fr-FR" sz="1600" dirty="0">
                <a:solidFill>
                  <a:srgbClr val="FFFFFF"/>
                </a:solidFill>
                <a:cs typeface="Calibri"/>
              </a:rPr>
            </a:br>
            <a:endParaRPr lang="fr-FR" sz="1600" dirty="0">
              <a:solidFill>
                <a:srgbClr val="FFFFFF"/>
              </a:solidFill>
              <a:cs typeface="Calibri"/>
            </a:endParaRPr>
          </a:p>
        </p:txBody>
      </p:sp>
      <p:sp>
        <p:nvSpPr>
          <p:cNvPr id="51" name="Rectangle 50">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ZoneTexte 5">
            <a:extLst>
              <a:ext uri="{FF2B5EF4-FFF2-40B4-BE49-F238E27FC236}">
                <a16:creationId xmlns:a16="http://schemas.microsoft.com/office/drawing/2014/main" id="{DBC82BCE-81DD-46FC-9C47-1B0FACD63B7B}"/>
              </a:ext>
            </a:extLst>
          </p:cNvPr>
          <p:cNvSpPr txBox="1"/>
          <p:nvPr/>
        </p:nvSpPr>
        <p:spPr>
          <a:xfrm>
            <a:off x="2747870" y="2412837"/>
            <a:ext cx="1216487" cy="369332"/>
          </a:xfrm>
          <a:prstGeom prst="rect">
            <a:avLst/>
          </a:prstGeom>
          <a:noFill/>
        </p:spPr>
        <p:txBody>
          <a:bodyPr wrap="none" rtlCol="0">
            <a:spAutoFit/>
          </a:bodyPr>
          <a:lstStyle/>
          <a:p>
            <a:r>
              <a:rPr lang="fr-FR" dirty="0"/>
              <a:t>h. Saturn V</a:t>
            </a:r>
          </a:p>
        </p:txBody>
      </p:sp>
    </p:spTree>
    <p:extLst>
      <p:ext uri="{BB962C8B-B14F-4D97-AF65-F5344CB8AC3E}">
        <p14:creationId xmlns:p14="http://schemas.microsoft.com/office/powerpoint/2010/main" val="210419405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23" name="Espace réservé du contenu 4" descr="Une image contenant extérieur, train, ciel&#10;&#10;Description générée automatiquement">
            <a:extLst>
              <a:ext uri="{FF2B5EF4-FFF2-40B4-BE49-F238E27FC236}">
                <a16:creationId xmlns:a16="http://schemas.microsoft.com/office/drawing/2014/main" id="{59CC7CB2-FD6F-4F63-A22F-7B394EA40DE2}"/>
              </a:ext>
            </a:extLst>
          </p:cNvPr>
          <p:cNvPicPr>
            <a:picLocks noChangeAspect="1"/>
          </p:cNvPicPr>
          <p:nvPr/>
        </p:nvPicPr>
        <p:blipFill rotWithShape="1">
          <a:blip r:embed="rId2">
            <a:extLst>
              <a:ext uri="{28A0092B-C50C-407E-A947-70E740481C1C}">
                <a14:useLocalDpi xmlns:a14="http://schemas.microsoft.com/office/drawing/2010/main" val="0"/>
              </a:ext>
            </a:extLst>
          </a:blip>
          <a:srcRect r="47"/>
          <a:stretch/>
        </p:blipFill>
        <p:spPr>
          <a:xfrm>
            <a:off x="20" y="10"/>
            <a:ext cx="12186295" cy="6857990"/>
          </a:xfrm>
          <a:prstGeom prst="rect">
            <a:avLst/>
          </a:prstGeom>
        </p:spPr>
      </p:pic>
      <p:sp>
        <p:nvSpPr>
          <p:cNvPr id="30" name="Rectangle 29">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599"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B2E0E10-5D2C-4A43-8E5D-56C29A6B27BF}"/>
              </a:ext>
            </a:extLst>
          </p:cNvPr>
          <p:cNvSpPr>
            <a:spLocks noGrp="1"/>
          </p:cNvSpPr>
          <p:nvPr>
            <p:ph type="title"/>
          </p:nvPr>
        </p:nvSpPr>
        <p:spPr>
          <a:xfrm>
            <a:off x="8089772" y="1419273"/>
            <a:ext cx="3153580" cy="1358188"/>
          </a:xfrm>
        </p:spPr>
        <p:txBody>
          <a:bodyPr vert="horz" lIns="91440" tIns="45720" rIns="91440" bIns="45720" rtlCol="0">
            <a:normAutofit/>
          </a:bodyPr>
          <a:lstStyle/>
          <a:p>
            <a:r>
              <a:rPr lang="en-US" sz="3600" dirty="0">
                <a:solidFill>
                  <a:srgbClr val="FFFFFF"/>
                </a:solidFill>
              </a:rPr>
              <a:t>Conclusion</a:t>
            </a:r>
          </a:p>
        </p:txBody>
      </p:sp>
      <p:cxnSp>
        <p:nvCxnSpPr>
          <p:cNvPr id="32" name="Straight Connector 31">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3792"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363FFA6-C551-4935-A474-8B2482E55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ontent Placeholder 24">
            <a:extLst>
              <a:ext uri="{FF2B5EF4-FFF2-40B4-BE49-F238E27FC236}">
                <a16:creationId xmlns:a16="http://schemas.microsoft.com/office/drawing/2014/main" id="{B268F51D-A444-4F59-9646-45AC13A6A2FF}"/>
              </a:ext>
            </a:extLst>
          </p:cNvPr>
          <p:cNvSpPr txBox="1">
            <a:spLocks/>
          </p:cNvSpPr>
          <p:nvPr/>
        </p:nvSpPr>
        <p:spPr>
          <a:xfrm>
            <a:off x="7971263" y="2963708"/>
            <a:ext cx="3153580" cy="2444238"/>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1200" dirty="0">
                <a:solidFill>
                  <a:srgbClr val="FFFFFF"/>
                </a:solidFill>
              </a:rPr>
              <a:t>Après avoir fait la mission, j’ai pu voir que toute ma fusée fonctionne très bien, même si mon LEM a failli ne pas alunir en un seul morceau ! L’ensemble du cahier des charges à été réalisé. Ce défi a été une très belle expérience par le travail qu’il a nécessité, mais aussi par la multitude d’informations que j’ai du apprendre, notamment comment appliquer certaines formules mathématiques utilisées en mécanique orbitale. Je remercie particulièrement RPfive05 qui a donné beaucoup de son temps pour m’expliquer comment les utiliser dans la préparation d’une mission KSP. Merci aussi au staff du KSC pour nous avoir préparé un si beau challenge. C’était une très bonne expérience que je n’hésiterai pas à refaire si j’en ai le temps.</a:t>
            </a:r>
          </a:p>
        </p:txBody>
      </p:sp>
    </p:spTree>
    <p:extLst>
      <p:ext uri="{BB962C8B-B14F-4D97-AF65-F5344CB8AC3E}">
        <p14:creationId xmlns:p14="http://schemas.microsoft.com/office/powerpoint/2010/main" val="248834133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A9CBE02-D4DB-4C7F-834C-C5F582264146}"/>
              </a:ext>
            </a:extLst>
          </p:cNvPr>
          <p:cNvSpPr>
            <a:spLocks noGrp="1"/>
          </p:cNvSpPr>
          <p:nvPr>
            <p:ph type="title"/>
          </p:nvPr>
        </p:nvSpPr>
        <p:spPr>
          <a:xfrm>
            <a:off x="1097280" y="286603"/>
            <a:ext cx="10058400" cy="1450757"/>
          </a:xfrm>
        </p:spPr>
        <p:txBody>
          <a:bodyPr>
            <a:normAutofit/>
          </a:bodyPr>
          <a:lstStyle/>
          <a:p>
            <a:r>
              <a:rPr lang="fr-FR" sz="4000" dirty="0">
                <a:cs typeface="Calibri Light"/>
              </a:rPr>
              <a:t>Qu'est-ce que </a:t>
            </a:r>
            <a:r>
              <a:rPr lang="fr-FR" sz="4000" dirty="0" err="1">
                <a:cs typeface="Calibri Light"/>
              </a:rPr>
              <a:t>Kerbal</a:t>
            </a:r>
            <a:r>
              <a:rPr lang="fr-FR" sz="4000" dirty="0">
                <a:cs typeface="Calibri Light"/>
              </a:rPr>
              <a:t> </a:t>
            </a:r>
            <a:r>
              <a:rPr lang="fr-FR" sz="4000" dirty="0" err="1">
                <a:cs typeface="Calibri Light"/>
              </a:rPr>
              <a:t>Space</a:t>
            </a:r>
            <a:r>
              <a:rPr lang="fr-FR" sz="4000" dirty="0">
                <a:cs typeface="Calibri Light"/>
              </a:rPr>
              <a:t> Challenge 4 ?</a:t>
            </a:r>
            <a:endParaRPr lang="fr-FR" sz="4000" dirty="0"/>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A5BB781-1E30-4613-AE9F-F297DF70C3E6}"/>
              </a:ext>
            </a:extLst>
          </p:cNvPr>
          <p:cNvSpPr>
            <a:spLocks noGrp="1"/>
          </p:cNvSpPr>
          <p:nvPr>
            <p:ph idx="1"/>
          </p:nvPr>
        </p:nvSpPr>
        <p:spPr>
          <a:xfrm>
            <a:off x="1122128" y="2265571"/>
            <a:ext cx="6397487" cy="3760891"/>
          </a:xfrm>
        </p:spPr>
        <p:txBody>
          <a:bodyPr vert="horz" lIns="0" tIns="45720" rIns="0" bIns="45720" rtlCol="0" anchor="t">
            <a:normAutofit/>
          </a:bodyPr>
          <a:lstStyle/>
          <a:p>
            <a:pPr>
              <a:lnSpc>
                <a:spcPct val="90000"/>
              </a:lnSpc>
            </a:pPr>
            <a:r>
              <a:rPr lang="fr-FR" sz="1800" dirty="0">
                <a:cs typeface="Calibri"/>
              </a:rPr>
              <a:t>Le </a:t>
            </a:r>
            <a:r>
              <a:rPr lang="fr-FR" sz="1800" dirty="0" err="1">
                <a:cs typeface="Calibri"/>
              </a:rPr>
              <a:t>Kerbal</a:t>
            </a:r>
            <a:r>
              <a:rPr lang="fr-FR" sz="1800" dirty="0">
                <a:cs typeface="Calibri"/>
              </a:rPr>
              <a:t> Space Challenge 4 (ou KSC4) est le 4ème défi que propose l'association KSC autour du jeu </a:t>
            </a:r>
            <a:r>
              <a:rPr lang="fr-FR" sz="1800" dirty="0" err="1">
                <a:cs typeface="Calibri"/>
              </a:rPr>
              <a:t>Kerbal</a:t>
            </a:r>
            <a:r>
              <a:rPr lang="fr-FR" sz="1800" dirty="0">
                <a:cs typeface="Calibri"/>
              </a:rPr>
              <a:t> Space Program. Cette association a proposé d'autres challenges, comme le challenge Viking (KSC1), </a:t>
            </a:r>
            <a:r>
              <a:rPr lang="fr-FR" sz="1800" dirty="0" err="1">
                <a:cs typeface="Calibri"/>
              </a:rPr>
              <a:t>Venera</a:t>
            </a:r>
            <a:r>
              <a:rPr lang="fr-FR" sz="1800" dirty="0">
                <a:cs typeface="Calibri"/>
              </a:rPr>
              <a:t> (KSC2), ainsi que </a:t>
            </a:r>
            <a:r>
              <a:rPr lang="fr-FR" sz="1800" dirty="0" err="1">
                <a:cs typeface="Calibri"/>
              </a:rPr>
              <a:t>Hayabusa</a:t>
            </a:r>
            <a:r>
              <a:rPr lang="fr-FR" sz="1800" dirty="0">
                <a:cs typeface="Calibri"/>
              </a:rPr>
              <a:t> 2 (KSC3).</a:t>
            </a:r>
            <a:br>
              <a:rPr lang="fr-FR" sz="1800" dirty="0">
                <a:cs typeface="Calibri"/>
              </a:rPr>
            </a:br>
            <a:br>
              <a:rPr lang="fr-FR" sz="1800" dirty="0">
                <a:cs typeface="Calibri"/>
              </a:rPr>
            </a:br>
            <a:r>
              <a:rPr lang="fr-FR" sz="1800" dirty="0">
                <a:cs typeface="Calibri"/>
              </a:rPr>
              <a:t>Ce 4ème challenge, comme son nom l'indique, porte sur la célèbre mission Apollo 11, la mission qui a fait atterrir les deux premiers Hommes sur la lune.</a:t>
            </a:r>
            <a:br>
              <a:rPr lang="fr-FR" sz="1800" dirty="0">
                <a:cs typeface="Calibri"/>
              </a:rPr>
            </a:br>
            <a:r>
              <a:rPr lang="fr-FR" sz="1800" dirty="0">
                <a:cs typeface="Calibri"/>
              </a:rPr>
              <a:t>Les KSC comportent 3 catégories qui sont « Junior », « </a:t>
            </a:r>
            <a:r>
              <a:rPr lang="fr-FR" sz="1800" dirty="0" err="1">
                <a:cs typeface="Calibri"/>
              </a:rPr>
              <a:t>DeVinci</a:t>
            </a:r>
            <a:r>
              <a:rPr lang="fr-FR" sz="1800" dirty="0">
                <a:cs typeface="Calibri"/>
              </a:rPr>
              <a:t> » et « Historique », permettant à chacun de pouvoir participer selon son niveau. Pour chaque catégorie, un cahier des charges </a:t>
            </a:r>
            <a:r>
              <a:rPr lang="fr-FR" sz="1800" dirty="0">
                <a:ea typeface="+mn-lt"/>
                <a:cs typeface="+mn-lt"/>
              </a:rPr>
              <a:t>définit les attentes du challenge. Pour ma part, je suis en catégorie Junior. </a:t>
            </a:r>
            <a:endParaRPr lang="fr-FR" dirty="0">
              <a:ea typeface="+mn-lt"/>
              <a:cs typeface="+mn-lt"/>
            </a:endParaRPr>
          </a:p>
        </p:txBody>
      </p:sp>
      <p:pic>
        <p:nvPicPr>
          <p:cNvPr id="4" name="Image 4" descr="Une image contenant miroir, photo, bouteille, réflexion&#10;&#10;Description générée avec un niveau de confiance élevé">
            <a:extLst>
              <a:ext uri="{FF2B5EF4-FFF2-40B4-BE49-F238E27FC236}">
                <a16:creationId xmlns:a16="http://schemas.microsoft.com/office/drawing/2014/main" id="{57A85E35-8613-4CC1-BEF0-9D07A3F18501}"/>
              </a:ext>
            </a:extLst>
          </p:cNvPr>
          <p:cNvPicPr>
            <a:picLocks noChangeAspect="1"/>
          </p:cNvPicPr>
          <p:nvPr/>
        </p:nvPicPr>
        <p:blipFill>
          <a:blip r:embed="rId2"/>
          <a:stretch>
            <a:fillRect/>
          </a:stretch>
        </p:blipFill>
        <p:spPr>
          <a:xfrm>
            <a:off x="8129006" y="2644567"/>
            <a:ext cx="3144043" cy="2688156"/>
          </a:xfrm>
          <a:prstGeom prst="rect">
            <a:avLst/>
          </a:prstGeom>
        </p:spPr>
      </p:pic>
      <p:sp>
        <p:nvSpPr>
          <p:cNvPr id="13" name="Rectangle 12">
            <a:extLst>
              <a:ext uri="{FF2B5EF4-FFF2-40B4-BE49-F238E27FC236}">
                <a16:creationId xmlns:a16="http://schemas.microsoft.com/office/drawing/2014/main" id="{9E4CE3CF-6887-4947-8090-EC10F183F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ZoneTexte 4">
            <a:extLst>
              <a:ext uri="{FF2B5EF4-FFF2-40B4-BE49-F238E27FC236}">
                <a16:creationId xmlns:a16="http://schemas.microsoft.com/office/drawing/2014/main" id="{E458FAA6-6119-4FF9-B8C6-313E54EF4CA0}"/>
              </a:ext>
            </a:extLst>
          </p:cNvPr>
          <p:cNvSpPr txBox="1"/>
          <p:nvPr/>
        </p:nvSpPr>
        <p:spPr>
          <a:xfrm>
            <a:off x="8998226" y="5337313"/>
            <a:ext cx="1790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solidFill>
                  <a:schemeClr val="bg1">
                    <a:lumMod val="65000"/>
                  </a:schemeClr>
                </a:solidFill>
              </a:rPr>
              <a:t>1.Le logo du challenge KSC4</a:t>
            </a:r>
            <a:endParaRPr lang="fr-FR" sz="1100">
              <a:solidFill>
                <a:schemeClr val="bg1">
                  <a:lumMod val="65000"/>
                </a:schemeClr>
              </a:solidFill>
              <a:cs typeface="Calibri"/>
            </a:endParaRPr>
          </a:p>
        </p:txBody>
      </p:sp>
    </p:spTree>
    <p:extLst>
      <p:ext uri="{BB962C8B-B14F-4D97-AF65-F5344CB8AC3E}">
        <p14:creationId xmlns:p14="http://schemas.microsoft.com/office/powerpoint/2010/main" val="696723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C11569-81D2-4E94-BE79-C90156FFCB01}"/>
              </a:ext>
            </a:extLst>
          </p:cNvPr>
          <p:cNvSpPr>
            <a:spLocks noGrp="1"/>
          </p:cNvSpPr>
          <p:nvPr>
            <p:ph type="title"/>
          </p:nvPr>
        </p:nvSpPr>
        <p:spPr>
          <a:xfrm>
            <a:off x="1036320" y="286603"/>
            <a:ext cx="10058400" cy="1450757"/>
          </a:xfrm>
        </p:spPr>
        <p:txBody>
          <a:bodyPr>
            <a:normAutofit/>
          </a:bodyPr>
          <a:lstStyle/>
          <a:p>
            <a:r>
              <a:rPr lang="fr-FR" dirty="0">
                <a:cs typeface="Calibri Light"/>
              </a:rPr>
              <a:t>Cahier des charges</a:t>
            </a:r>
            <a:endParaRPr lang="fr-FR" dirty="0"/>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Image 4" descr="Une image contenant fumée, transport, ciel, extérieur&#10;&#10;Description générée avec un niveau de confiance très élevé">
            <a:extLst>
              <a:ext uri="{FF2B5EF4-FFF2-40B4-BE49-F238E27FC236}">
                <a16:creationId xmlns:a16="http://schemas.microsoft.com/office/drawing/2014/main" id="{79DE2516-17C0-43C5-824C-EDA06DF8A568}"/>
              </a:ext>
            </a:extLst>
          </p:cNvPr>
          <p:cNvPicPr>
            <a:picLocks noChangeAspect="1"/>
          </p:cNvPicPr>
          <p:nvPr/>
        </p:nvPicPr>
        <p:blipFill>
          <a:blip r:embed="rId2"/>
          <a:stretch>
            <a:fillRect/>
          </a:stretch>
        </p:blipFill>
        <p:spPr>
          <a:xfrm>
            <a:off x="1729257" y="2108200"/>
            <a:ext cx="1635987" cy="3760891"/>
          </a:xfrm>
          <a:prstGeom prst="rect">
            <a:avLst/>
          </a:prstGeom>
        </p:spPr>
      </p:pic>
      <p:sp>
        <p:nvSpPr>
          <p:cNvPr id="3" name="Espace réservé du contenu 2">
            <a:extLst>
              <a:ext uri="{FF2B5EF4-FFF2-40B4-BE49-F238E27FC236}">
                <a16:creationId xmlns:a16="http://schemas.microsoft.com/office/drawing/2014/main" id="{0CA3E081-0468-4CDD-9FD4-793FCABC5D3E}"/>
              </a:ext>
            </a:extLst>
          </p:cNvPr>
          <p:cNvSpPr>
            <a:spLocks noGrp="1"/>
          </p:cNvSpPr>
          <p:nvPr>
            <p:ph idx="1"/>
          </p:nvPr>
        </p:nvSpPr>
        <p:spPr>
          <a:xfrm>
            <a:off x="4391721" y="2265571"/>
            <a:ext cx="6487651" cy="3760891"/>
          </a:xfrm>
        </p:spPr>
        <p:txBody>
          <a:bodyPr vert="horz" lIns="0" tIns="45720" rIns="0" bIns="45720" rtlCol="0" anchor="t">
            <a:normAutofit fontScale="92500"/>
          </a:bodyPr>
          <a:lstStyle/>
          <a:p>
            <a:r>
              <a:rPr lang="fr-FR" sz="1800" dirty="0">
                <a:ea typeface="+mn-lt"/>
                <a:cs typeface="+mn-lt"/>
              </a:rPr>
              <a:t>La mission : emmener un homme sur la Lune. Facile non ? Et bien... pas tant que ça !</a:t>
            </a:r>
            <a:br>
              <a:rPr lang="fr-FR" sz="1800" dirty="0">
                <a:ea typeface="+mn-lt"/>
                <a:cs typeface="+mn-lt"/>
              </a:rPr>
            </a:br>
            <a:r>
              <a:rPr lang="fr-FR" sz="1800" dirty="0">
                <a:ea typeface="+mn-lt"/>
                <a:cs typeface="+mn-lt"/>
              </a:rPr>
              <a:t>Il faut effectuer un lancement réussi depuis la Terre pour être en orbite, puis arriver à intercepter le champ gravitationnel de la Lune, ensuite y orbiter, s'y poser et enfin, revenir... et en vie en plus ! Ce n'est pas chose aisée pour tout le monde. Pour tous ceux qui connaissent les mécaniques orbitales de base (transfert de Hohmann), le challenge est tout à fait accessible.</a:t>
            </a:r>
            <a:br>
              <a:rPr lang="fr-FR" sz="1800" dirty="0">
                <a:ea typeface="+mn-lt"/>
                <a:cs typeface="+mn-lt"/>
              </a:rPr>
            </a:br>
            <a:r>
              <a:rPr lang="fr-FR" sz="1800" dirty="0">
                <a:ea typeface="+mn-lt"/>
                <a:cs typeface="+mn-lt"/>
              </a:rPr>
              <a:t>Sa petite particularité, qui fait que ce n'est pas un "simple" aller-retour Terre Lune, est que le lanceur utilisé doit être un monocore central. Ceci signifie qu’il ne peut y avoir de boosters latéraux, comme dans la plupart des lanceurs. Je me suis donné moi-même une contrainte supplémentaire : reproduire à peu de chose près la mission Apollo 11 d'origine, avec un lanceur ressemblant à la Saturn V !</a:t>
            </a:r>
            <a:endParaRPr lang="fr-FR" sz="1800" dirty="0">
              <a:cs typeface="Calibri"/>
            </a:endParaRPr>
          </a:p>
        </p:txBody>
      </p:sp>
      <p:sp>
        <p:nvSpPr>
          <p:cNvPr id="13" name="Rectangle 12">
            <a:extLst>
              <a:ext uri="{FF2B5EF4-FFF2-40B4-BE49-F238E27FC236}">
                <a16:creationId xmlns:a16="http://schemas.microsoft.com/office/drawing/2014/main" id="{9E4CE3CF-6887-4947-8090-EC10F183F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ZoneTexte 4">
            <a:extLst>
              <a:ext uri="{FF2B5EF4-FFF2-40B4-BE49-F238E27FC236}">
                <a16:creationId xmlns:a16="http://schemas.microsoft.com/office/drawing/2014/main" id="{FC3C4004-E49E-4EDA-9BB4-F7838B946726}"/>
              </a:ext>
            </a:extLst>
          </p:cNvPr>
          <p:cNvSpPr txBox="1"/>
          <p:nvPr/>
        </p:nvSpPr>
        <p:spPr>
          <a:xfrm>
            <a:off x="1444487" y="5867399"/>
            <a:ext cx="2188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solidFill>
                  <a:schemeClr val="bg1">
                    <a:lumMod val="65000"/>
                  </a:schemeClr>
                </a:solidFill>
              </a:rPr>
              <a:t>2.Un décollage du lanceur Saturn V</a:t>
            </a:r>
            <a:endParaRPr lang="fr-FR" sz="1100">
              <a:solidFill>
                <a:schemeClr val="bg1">
                  <a:lumMod val="65000"/>
                </a:schemeClr>
              </a:solidFill>
              <a:cs typeface="Calibri"/>
            </a:endParaRPr>
          </a:p>
        </p:txBody>
      </p:sp>
    </p:spTree>
    <p:extLst>
      <p:ext uri="{BB962C8B-B14F-4D97-AF65-F5344CB8AC3E}">
        <p14:creationId xmlns:p14="http://schemas.microsoft.com/office/powerpoint/2010/main" val="419261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BFA4A-DCC8-46A2-979A-C84AC71BA34B}"/>
              </a:ext>
            </a:extLst>
          </p:cNvPr>
          <p:cNvSpPr>
            <a:spLocks noGrp="1"/>
          </p:cNvSpPr>
          <p:nvPr>
            <p:ph type="title"/>
          </p:nvPr>
        </p:nvSpPr>
        <p:spPr/>
        <p:txBody>
          <a:bodyPr/>
          <a:lstStyle/>
          <a:p>
            <a:r>
              <a:rPr lang="fr-FR" dirty="0">
                <a:cs typeface="Calibri Light"/>
              </a:rPr>
              <a:t>Préparation de la mission</a:t>
            </a:r>
            <a:endParaRPr lang="fr-FR" dirty="0"/>
          </a:p>
        </p:txBody>
      </p:sp>
      <p:sp>
        <p:nvSpPr>
          <p:cNvPr id="3" name="Espace réservé du contenu 2">
            <a:extLst>
              <a:ext uri="{FF2B5EF4-FFF2-40B4-BE49-F238E27FC236}">
                <a16:creationId xmlns:a16="http://schemas.microsoft.com/office/drawing/2014/main" id="{E0182ADF-6680-4A45-98AF-D16834A082D5}"/>
              </a:ext>
            </a:extLst>
          </p:cNvPr>
          <p:cNvSpPr>
            <a:spLocks noGrp="1"/>
          </p:cNvSpPr>
          <p:nvPr>
            <p:ph idx="1"/>
          </p:nvPr>
        </p:nvSpPr>
        <p:spPr>
          <a:xfrm>
            <a:off x="1097280" y="2124766"/>
            <a:ext cx="10058400" cy="3760891"/>
          </a:xfrm>
        </p:spPr>
        <p:txBody>
          <a:bodyPr vert="horz" lIns="0" tIns="45720" rIns="0" bIns="45720" rtlCol="0" anchor="t">
            <a:normAutofit/>
          </a:bodyPr>
          <a:lstStyle/>
          <a:p>
            <a:r>
              <a:rPr lang="fr-FR" sz="1800" dirty="0">
                <a:cs typeface="Calibri"/>
              </a:rPr>
              <a:t>Il y a deux solutions pour s'attaquer à un challenge, se préparer ou foncer tête baissée pour la réalisation de celui-ci. Une des deux techniques n'est pas très recommandée, je vous laisse deviner laquelle. Nous allons choisir la préparation pour cette mission. Pour commencer, rappelons les étapes de la mission : </a:t>
            </a:r>
            <a:br>
              <a:rPr lang="fr-FR" sz="1800" dirty="0">
                <a:cs typeface="Calibri"/>
              </a:rPr>
            </a:br>
            <a:r>
              <a:rPr lang="fr-FR" sz="1800" dirty="0">
                <a:cs typeface="Calibri"/>
              </a:rPr>
              <a:t>-décollage depuis la Terre et mise en orbite (1)</a:t>
            </a:r>
            <a:br>
              <a:rPr lang="fr-FR" sz="1800" dirty="0">
                <a:cs typeface="Calibri"/>
              </a:rPr>
            </a:br>
            <a:r>
              <a:rPr lang="fr-FR" sz="1800" dirty="0">
                <a:cs typeface="Calibri"/>
              </a:rPr>
              <a:t>-interception du champ gravitationnelle de la lune (2)</a:t>
            </a:r>
            <a:br>
              <a:rPr lang="fr-FR" sz="1800" dirty="0">
                <a:cs typeface="Calibri"/>
              </a:rPr>
            </a:br>
            <a:r>
              <a:rPr lang="fr-FR" sz="1800" dirty="0">
                <a:cs typeface="Calibri"/>
              </a:rPr>
              <a:t>-mise en orbite lunaire (3)</a:t>
            </a:r>
            <a:br>
              <a:rPr lang="fr-FR" sz="1800" dirty="0">
                <a:cs typeface="Calibri"/>
              </a:rPr>
            </a:br>
            <a:r>
              <a:rPr lang="fr-FR" sz="1800" dirty="0">
                <a:cs typeface="Calibri"/>
              </a:rPr>
              <a:t>-alunissage (4)</a:t>
            </a:r>
            <a:br>
              <a:rPr lang="fr-FR" sz="1800" dirty="0">
                <a:cs typeface="Calibri"/>
              </a:rPr>
            </a:br>
            <a:r>
              <a:rPr lang="fr-FR" sz="1800" dirty="0">
                <a:cs typeface="Calibri"/>
              </a:rPr>
              <a:t>-décollage de la Lune et mise en orbite lunaire (5)</a:t>
            </a:r>
            <a:br>
              <a:rPr lang="fr-FR" sz="1800" dirty="0">
                <a:cs typeface="Calibri"/>
              </a:rPr>
            </a:br>
            <a:r>
              <a:rPr lang="fr-FR" sz="1800" dirty="0">
                <a:cs typeface="Calibri"/>
              </a:rPr>
              <a:t>-retour sur la Terre (6)</a:t>
            </a:r>
            <a:br>
              <a:rPr lang="fr-FR" sz="1800" dirty="0">
                <a:cs typeface="Calibri"/>
              </a:rPr>
            </a:br>
            <a:br>
              <a:rPr lang="fr-FR" sz="1800" dirty="0">
                <a:cs typeface="Calibri"/>
              </a:rPr>
            </a:br>
            <a:r>
              <a:rPr lang="fr-FR" dirty="0">
                <a:cs typeface="Calibri"/>
              </a:rPr>
              <a:t>                                            </a:t>
            </a:r>
          </a:p>
        </p:txBody>
      </p:sp>
      <p:pic>
        <p:nvPicPr>
          <p:cNvPr id="4" name="Image 4">
            <a:extLst>
              <a:ext uri="{FF2B5EF4-FFF2-40B4-BE49-F238E27FC236}">
                <a16:creationId xmlns:a16="http://schemas.microsoft.com/office/drawing/2014/main" id="{7160BEFD-771C-4FEF-9DF3-DCB752E0B48D}"/>
              </a:ext>
            </a:extLst>
          </p:cNvPr>
          <p:cNvPicPr>
            <a:picLocks noChangeAspect="1"/>
          </p:cNvPicPr>
          <p:nvPr/>
        </p:nvPicPr>
        <p:blipFill>
          <a:blip r:embed="rId2"/>
          <a:stretch>
            <a:fillRect/>
          </a:stretch>
        </p:blipFill>
        <p:spPr>
          <a:xfrm>
            <a:off x="6528225" y="3014611"/>
            <a:ext cx="3408744" cy="3344168"/>
          </a:xfrm>
          <a:prstGeom prst="rect">
            <a:avLst/>
          </a:prstGeom>
        </p:spPr>
      </p:pic>
      <p:sp>
        <p:nvSpPr>
          <p:cNvPr id="5" name="ZoneTexte 4">
            <a:extLst>
              <a:ext uri="{FF2B5EF4-FFF2-40B4-BE49-F238E27FC236}">
                <a16:creationId xmlns:a16="http://schemas.microsoft.com/office/drawing/2014/main" id="{2E125A6D-AEB8-4336-B5EA-199587764493}"/>
              </a:ext>
            </a:extLst>
          </p:cNvPr>
          <p:cNvSpPr txBox="1"/>
          <p:nvPr/>
        </p:nvSpPr>
        <p:spPr>
          <a:xfrm>
            <a:off x="7200900" y="5983357"/>
            <a:ext cx="20640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solidFill>
                  <a:schemeClr val="bg1">
                    <a:lumMod val="65000"/>
                  </a:schemeClr>
                </a:solidFill>
              </a:rPr>
              <a:t>3.Le plan de vol de notre mission</a:t>
            </a:r>
            <a:endParaRPr lang="fr-FR" sz="1100">
              <a:solidFill>
                <a:schemeClr val="bg1">
                  <a:lumMod val="65000"/>
                </a:schemeClr>
              </a:solidFill>
              <a:cs typeface="Calibri"/>
            </a:endParaRPr>
          </a:p>
        </p:txBody>
      </p:sp>
      <p:sp>
        <p:nvSpPr>
          <p:cNvPr id="6" name="ZoneTexte 5">
            <a:extLst>
              <a:ext uri="{FF2B5EF4-FFF2-40B4-BE49-F238E27FC236}">
                <a16:creationId xmlns:a16="http://schemas.microsoft.com/office/drawing/2014/main" id="{294C064C-C7D7-4743-A614-DECA115E0688}"/>
              </a:ext>
            </a:extLst>
          </p:cNvPr>
          <p:cNvSpPr txBox="1"/>
          <p:nvPr/>
        </p:nvSpPr>
        <p:spPr>
          <a:xfrm>
            <a:off x="9211376" y="1368028"/>
            <a:ext cx="19397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I. Plan de vol (1/2)</a:t>
            </a:r>
            <a:endParaRPr lang="fr-FR" dirty="0">
              <a:cs typeface="Calibri"/>
            </a:endParaRPr>
          </a:p>
        </p:txBody>
      </p:sp>
      <p:sp>
        <p:nvSpPr>
          <p:cNvPr id="7" name="ZoneTexte 6">
            <a:extLst>
              <a:ext uri="{FF2B5EF4-FFF2-40B4-BE49-F238E27FC236}">
                <a16:creationId xmlns:a16="http://schemas.microsoft.com/office/drawing/2014/main" id="{78F94E01-6D60-42F8-9D0E-BA79483B99BA}"/>
              </a:ext>
            </a:extLst>
          </p:cNvPr>
          <p:cNvSpPr txBox="1"/>
          <p:nvPr/>
        </p:nvSpPr>
        <p:spPr>
          <a:xfrm>
            <a:off x="8563058" y="5030219"/>
            <a:ext cx="485775" cy="246221"/>
          </a:xfrm>
          <a:prstGeom prst="rect">
            <a:avLst/>
          </a:prstGeom>
          <a:noFill/>
        </p:spPr>
        <p:txBody>
          <a:bodyPr wrap="square" rtlCol="0">
            <a:spAutoFit/>
          </a:bodyPr>
          <a:lstStyle/>
          <a:p>
            <a:r>
              <a:rPr lang="fr-FR" sz="1000" dirty="0"/>
              <a:t>Terre</a:t>
            </a:r>
          </a:p>
        </p:txBody>
      </p:sp>
      <p:sp>
        <p:nvSpPr>
          <p:cNvPr id="8" name="ZoneTexte 7">
            <a:extLst>
              <a:ext uri="{FF2B5EF4-FFF2-40B4-BE49-F238E27FC236}">
                <a16:creationId xmlns:a16="http://schemas.microsoft.com/office/drawing/2014/main" id="{8C0AAD38-7251-4FD3-A4FA-7A41ED6F6E8D}"/>
              </a:ext>
            </a:extLst>
          </p:cNvPr>
          <p:cNvSpPr txBox="1"/>
          <p:nvPr/>
        </p:nvSpPr>
        <p:spPr>
          <a:xfrm>
            <a:off x="6528225" y="5030219"/>
            <a:ext cx="485775" cy="246221"/>
          </a:xfrm>
          <a:prstGeom prst="rect">
            <a:avLst/>
          </a:prstGeom>
          <a:noFill/>
        </p:spPr>
        <p:txBody>
          <a:bodyPr wrap="square" rtlCol="0">
            <a:spAutoFit/>
          </a:bodyPr>
          <a:lstStyle/>
          <a:p>
            <a:r>
              <a:rPr lang="fr-FR" sz="1000" dirty="0"/>
              <a:t>Lune</a:t>
            </a:r>
          </a:p>
        </p:txBody>
      </p:sp>
      <p:sp>
        <p:nvSpPr>
          <p:cNvPr id="9" name="ZoneTexte 8">
            <a:extLst>
              <a:ext uri="{FF2B5EF4-FFF2-40B4-BE49-F238E27FC236}">
                <a16:creationId xmlns:a16="http://schemas.microsoft.com/office/drawing/2014/main" id="{CD768E26-5C8E-4D27-ACA7-6770A31EC159}"/>
              </a:ext>
            </a:extLst>
          </p:cNvPr>
          <p:cNvSpPr txBox="1"/>
          <p:nvPr/>
        </p:nvSpPr>
        <p:spPr>
          <a:xfrm>
            <a:off x="9211376" y="3758990"/>
            <a:ext cx="913699" cy="246221"/>
          </a:xfrm>
          <a:prstGeom prst="rect">
            <a:avLst/>
          </a:prstGeom>
          <a:noFill/>
        </p:spPr>
        <p:txBody>
          <a:bodyPr wrap="square" rtlCol="0">
            <a:spAutoFit/>
          </a:bodyPr>
          <a:lstStyle/>
          <a:p>
            <a:r>
              <a:rPr lang="fr-FR" sz="1000" dirty="0"/>
              <a:t>Orbite lunaire</a:t>
            </a:r>
          </a:p>
        </p:txBody>
      </p:sp>
    </p:spTree>
    <p:extLst>
      <p:ext uri="{BB962C8B-B14F-4D97-AF65-F5344CB8AC3E}">
        <p14:creationId xmlns:p14="http://schemas.microsoft.com/office/powerpoint/2010/main" val="159539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E95DCCC-BA0F-4FE1-89E7-EE30954C0A02}"/>
              </a:ext>
            </a:extLst>
          </p:cNvPr>
          <p:cNvSpPr>
            <a:spLocks noGrp="1"/>
          </p:cNvSpPr>
          <p:nvPr>
            <p:ph type="title"/>
          </p:nvPr>
        </p:nvSpPr>
        <p:spPr>
          <a:xfrm>
            <a:off x="5117309" y="634946"/>
            <a:ext cx="6432434" cy="1450757"/>
          </a:xfrm>
        </p:spPr>
        <p:txBody>
          <a:bodyPr>
            <a:normAutofit/>
          </a:bodyPr>
          <a:lstStyle/>
          <a:p>
            <a:r>
              <a:rPr lang="fr-FR" dirty="0">
                <a:cs typeface="Calibri Light"/>
              </a:rPr>
              <a:t>Préparation de la mission</a:t>
            </a:r>
            <a:endParaRPr lang="fr-FR" dirty="0"/>
          </a:p>
        </p:txBody>
      </p:sp>
      <p:pic>
        <p:nvPicPr>
          <p:cNvPr id="6" name="Image 6" descr="Une image contenant texte, carte&#10;&#10;Description générée avec un niveau de confiance très élevé">
            <a:extLst>
              <a:ext uri="{FF2B5EF4-FFF2-40B4-BE49-F238E27FC236}">
                <a16:creationId xmlns:a16="http://schemas.microsoft.com/office/drawing/2014/main" id="{9814C015-543D-47ED-A112-34103E4BAFCB}"/>
              </a:ext>
            </a:extLst>
          </p:cNvPr>
          <p:cNvPicPr>
            <a:picLocks noChangeAspect="1"/>
          </p:cNvPicPr>
          <p:nvPr/>
        </p:nvPicPr>
        <p:blipFill>
          <a:blip r:embed="rId2"/>
          <a:stretch>
            <a:fillRect/>
          </a:stretch>
        </p:blipFill>
        <p:spPr>
          <a:xfrm rot="5400000">
            <a:off x="1375138" y="1075054"/>
            <a:ext cx="2519034" cy="1390342"/>
          </a:xfrm>
          <a:prstGeom prst="rect">
            <a:avLst/>
          </a:prstGeom>
        </p:spPr>
      </p:pic>
      <p:cxnSp>
        <p:nvCxnSpPr>
          <p:cNvPr id="13" name="Straight Connector 12">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072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Image 4">
            <a:extLst>
              <a:ext uri="{FF2B5EF4-FFF2-40B4-BE49-F238E27FC236}">
                <a16:creationId xmlns:a16="http://schemas.microsoft.com/office/drawing/2014/main" id="{2E1BA4C2-23EC-4FE8-9396-1F72D0FF0DCB}"/>
              </a:ext>
            </a:extLst>
          </p:cNvPr>
          <p:cNvPicPr>
            <a:picLocks noChangeAspect="1"/>
          </p:cNvPicPr>
          <p:nvPr/>
        </p:nvPicPr>
        <p:blipFill>
          <a:blip r:embed="rId3"/>
          <a:stretch>
            <a:fillRect/>
          </a:stretch>
        </p:blipFill>
        <p:spPr>
          <a:xfrm>
            <a:off x="1404796" y="3473526"/>
            <a:ext cx="2478770" cy="2478770"/>
          </a:xfrm>
          <a:prstGeom prst="rect">
            <a:avLst/>
          </a:prstGeom>
        </p:spPr>
      </p:pic>
      <p:sp>
        <p:nvSpPr>
          <p:cNvPr id="3" name="Espace réservé du contenu 2">
            <a:extLst>
              <a:ext uri="{FF2B5EF4-FFF2-40B4-BE49-F238E27FC236}">
                <a16:creationId xmlns:a16="http://schemas.microsoft.com/office/drawing/2014/main" id="{04634275-9F3D-400E-8163-2E2E7314E18F}"/>
              </a:ext>
            </a:extLst>
          </p:cNvPr>
          <p:cNvSpPr>
            <a:spLocks noGrp="1"/>
          </p:cNvSpPr>
          <p:nvPr>
            <p:ph idx="1"/>
          </p:nvPr>
        </p:nvSpPr>
        <p:spPr>
          <a:xfrm>
            <a:off x="5117308" y="2407435"/>
            <a:ext cx="6098452" cy="3777923"/>
          </a:xfrm>
        </p:spPr>
        <p:txBody>
          <a:bodyPr vert="horz" lIns="0" tIns="45720" rIns="0" bIns="45720" rtlCol="0" anchor="t">
            <a:normAutofit/>
          </a:bodyPr>
          <a:lstStyle/>
          <a:p>
            <a:pPr>
              <a:lnSpc>
                <a:spcPct val="90000"/>
              </a:lnSpc>
            </a:pPr>
            <a:r>
              <a:rPr lang="fr-FR" sz="1200" noProof="1">
                <a:cs typeface="Calibri"/>
              </a:rPr>
              <a:t>Le profil de vol des missions Apollo en orbite lunaire est assez particulier. En effet, sur les deux vaisseaux qui le compose, un seul alunit, le LEM, et un seul rentre sur Terre, le vaisseau Apollo. Sur l'image 4, nous voyons au dessus du trait rouge, le vaisseau Apollo dans son ensemble. Ce vaisseau sert de zone de vie pour les astronautes. C'est ici que sont stockés tous les vivres (eau, nourriture, oxygène pour le voyage), ainsi que le carburant nécessaire pour la mise en orbite lunaire (3ème étape) et le retour sur Terre (6ème étape). Il possède 3 places et la partie du module qui amerrit. En dessous du trait rouge, il y a le LEM (</a:t>
            </a:r>
            <a:r>
              <a:rPr lang="fr-FR" sz="1200" noProof="1">
                <a:ea typeface="+mn-lt"/>
                <a:cs typeface="+mn-lt"/>
              </a:rPr>
              <a:t>Lunar Excursion Module). C'est uniquement ce module qui alunit. Il contient 2 places et possède également des vivres pour faire survivre les astronautes à la surface de la Lune. Aucune partie de ce vaisseau ne rentre sur Terre. </a:t>
            </a:r>
            <a:r>
              <a:rPr lang="fr-FR" sz="1200" noProof="1">
                <a:cs typeface="Calibri"/>
              </a:rPr>
              <a:t> Ces vaisseaux sont détaillés plus précisément slides 24 et 25. </a:t>
            </a:r>
            <a:endParaRPr lang="fr-FR" sz="1200" noProof="1">
              <a:ea typeface="+mn-lt"/>
              <a:cs typeface="+mn-lt"/>
            </a:endParaRPr>
          </a:p>
          <a:p>
            <a:pPr>
              <a:lnSpc>
                <a:spcPct val="90000"/>
              </a:lnSpc>
            </a:pPr>
            <a:br>
              <a:rPr lang="fr-FR" sz="1200" noProof="1">
                <a:ea typeface="+mn-lt"/>
                <a:cs typeface="+mn-lt"/>
              </a:rPr>
            </a:br>
            <a:r>
              <a:rPr lang="fr-FR" sz="1200" noProof="1">
                <a:ea typeface="+mn-lt"/>
                <a:cs typeface="+mn-lt"/>
              </a:rPr>
              <a:t>Maintenant que vous êtes un peu familiarisé avec ces vaisseaux, nous allons parler du plan de vol autour de la Lune (image 5). Nous allons utiliser les noms des astronautes pour la démonstration.  Donc Niel Armstrong, Buzz Aldrin et Michael Collins arrivent avec les deux vaisseaux (comme sur l'image 4) vers leur périastre lunaire. Arrivés à l'étape 3, le moteur du module Apollo démarre pour créer une orbite autour de la Lune. Les deux vaisseaux, Apollo et LEM, se séparent. Michael reste dans le module Apollo, tandis que Niel et Buzz sont dans le LEM et se préparent à alunir. Ils démarrent le moteur du LEM et descendent petit à petit (étape 4). Après avoir aluni, et deux ou trois parties de golf plus tard [:p], c'est l'heure de l'étape 5. Les deux astronautes décollent alors de la Lune. Ils vont rejoindre Michael (étape 5.5) et repartent tous les 3 dans le module Apollo pour rentrer chez eux.</a:t>
            </a:r>
            <a:endParaRPr lang="en" sz="1200" dirty="0">
              <a:ea typeface="+mn-lt"/>
              <a:cs typeface="+mn-lt"/>
            </a:endParaRPr>
          </a:p>
        </p:txBody>
      </p:sp>
      <p:sp>
        <p:nvSpPr>
          <p:cNvPr id="15" name="Rectangle 14">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ZoneTexte 4">
            <a:extLst>
              <a:ext uri="{FF2B5EF4-FFF2-40B4-BE49-F238E27FC236}">
                <a16:creationId xmlns:a16="http://schemas.microsoft.com/office/drawing/2014/main" id="{35386CB9-108E-4D80-BA46-6375F0623FF6}"/>
              </a:ext>
            </a:extLst>
          </p:cNvPr>
          <p:cNvSpPr txBox="1"/>
          <p:nvPr/>
        </p:nvSpPr>
        <p:spPr>
          <a:xfrm>
            <a:off x="1554395" y="3012053"/>
            <a:ext cx="21605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4.Les modules des missions Apollo</a:t>
            </a:r>
            <a:endParaRPr lang="fr-FR" sz="1100" dirty="0">
              <a:solidFill>
                <a:schemeClr val="bg1">
                  <a:lumMod val="65000"/>
                </a:schemeClr>
              </a:solidFill>
              <a:cs typeface="Calibri"/>
            </a:endParaRPr>
          </a:p>
        </p:txBody>
      </p:sp>
      <p:sp>
        <p:nvSpPr>
          <p:cNvPr id="7" name="ZoneTexte 6">
            <a:extLst>
              <a:ext uri="{FF2B5EF4-FFF2-40B4-BE49-F238E27FC236}">
                <a16:creationId xmlns:a16="http://schemas.microsoft.com/office/drawing/2014/main" id="{D5394B7D-9FF8-4FD6-B25D-F2D1FF55264B}"/>
              </a:ext>
            </a:extLst>
          </p:cNvPr>
          <p:cNvSpPr txBox="1"/>
          <p:nvPr/>
        </p:nvSpPr>
        <p:spPr>
          <a:xfrm>
            <a:off x="1670188" y="5952296"/>
            <a:ext cx="193978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5.Plan de vol autour de la Lune</a:t>
            </a:r>
            <a:endParaRPr lang="fr-FR" sz="1100" dirty="0">
              <a:solidFill>
                <a:schemeClr val="bg1">
                  <a:lumMod val="65000"/>
                </a:schemeClr>
              </a:solidFill>
              <a:cs typeface="Calibri"/>
            </a:endParaRPr>
          </a:p>
        </p:txBody>
      </p:sp>
      <p:sp>
        <p:nvSpPr>
          <p:cNvPr id="10" name="ZoneTexte 9">
            <a:extLst>
              <a:ext uri="{FF2B5EF4-FFF2-40B4-BE49-F238E27FC236}">
                <a16:creationId xmlns:a16="http://schemas.microsoft.com/office/drawing/2014/main" id="{686DD9E6-B24E-4844-BD9B-BADD43349161}"/>
              </a:ext>
            </a:extLst>
          </p:cNvPr>
          <p:cNvSpPr txBox="1"/>
          <p:nvPr/>
        </p:nvSpPr>
        <p:spPr>
          <a:xfrm>
            <a:off x="2409088" y="4857750"/>
            <a:ext cx="461986" cy="261610"/>
          </a:xfrm>
          <a:prstGeom prst="rect">
            <a:avLst/>
          </a:prstGeom>
          <a:noFill/>
        </p:spPr>
        <p:txBody>
          <a:bodyPr wrap="none" rtlCol="0">
            <a:spAutoFit/>
          </a:bodyPr>
          <a:lstStyle/>
          <a:p>
            <a:r>
              <a:rPr lang="fr-FR" sz="1100" dirty="0"/>
              <a:t>Lune</a:t>
            </a:r>
          </a:p>
        </p:txBody>
      </p:sp>
      <p:sp>
        <p:nvSpPr>
          <p:cNvPr id="14" name="ZoneTexte 13">
            <a:extLst>
              <a:ext uri="{FF2B5EF4-FFF2-40B4-BE49-F238E27FC236}">
                <a16:creationId xmlns:a16="http://schemas.microsoft.com/office/drawing/2014/main" id="{5EB703FC-A0FB-4B8B-AABB-D3D0DDDB03F6}"/>
              </a:ext>
            </a:extLst>
          </p:cNvPr>
          <p:cNvSpPr txBox="1"/>
          <p:nvPr/>
        </p:nvSpPr>
        <p:spPr>
          <a:xfrm>
            <a:off x="3580306" y="1059976"/>
            <a:ext cx="11296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Vaisseau Apollo</a:t>
            </a:r>
            <a:endParaRPr lang="fr-FR" sz="1100" dirty="0">
              <a:solidFill>
                <a:schemeClr val="bg1">
                  <a:lumMod val="65000"/>
                </a:schemeClr>
              </a:solidFill>
              <a:cs typeface="Calibri"/>
            </a:endParaRPr>
          </a:p>
        </p:txBody>
      </p:sp>
      <p:sp>
        <p:nvSpPr>
          <p:cNvPr id="16" name="ZoneTexte 15">
            <a:extLst>
              <a:ext uri="{FF2B5EF4-FFF2-40B4-BE49-F238E27FC236}">
                <a16:creationId xmlns:a16="http://schemas.microsoft.com/office/drawing/2014/main" id="{C7FC5741-41CF-4342-B7DD-02D12A553BAC}"/>
              </a:ext>
            </a:extLst>
          </p:cNvPr>
          <p:cNvSpPr txBox="1"/>
          <p:nvPr/>
        </p:nvSpPr>
        <p:spPr>
          <a:xfrm>
            <a:off x="3580306" y="2407436"/>
            <a:ext cx="4532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LEM</a:t>
            </a:r>
            <a:endParaRPr lang="fr-FR" sz="1100" dirty="0">
              <a:solidFill>
                <a:schemeClr val="bg1">
                  <a:lumMod val="65000"/>
                </a:schemeClr>
              </a:solidFill>
              <a:cs typeface="Calibri"/>
            </a:endParaRPr>
          </a:p>
        </p:txBody>
      </p:sp>
      <p:sp>
        <p:nvSpPr>
          <p:cNvPr id="17" name="ZoneTexte 16">
            <a:extLst>
              <a:ext uri="{FF2B5EF4-FFF2-40B4-BE49-F238E27FC236}">
                <a16:creationId xmlns:a16="http://schemas.microsoft.com/office/drawing/2014/main" id="{82DE4E5C-8383-470E-8C5B-DFAF23958110}"/>
              </a:ext>
            </a:extLst>
          </p:cNvPr>
          <p:cNvSpPr txBox="1"/>
          <p:nvPr/>
        </p:nvSpPr>
        <p:spPr>
          <a:xfrm>
            <a:off x="1053180" y="1685586"/>
            <a:ext cx="10024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Capsule d’amerrissage</a:t>
            </a:r>
            <a:endParaRPr lang="fr-FR" sz="1100" dirty="0">
              <a:solidFill>
                <a:schemeClr val="bg1">
                  <a:lumMod val="65000"/>
                </a:schemeClr>
              </a:solidFill>
              <a:cs typeface="Calibri"/>
            </a:endParaRPr>
          </a:p>
        </p:txBody>
      </p:sp>
      <p:sp>
        <p:nvSpPr>
          <p:cNvPr id="22" name="Accolade fermante 21">
            <a:extLst>
              <a:ext uri="{FF2B5EF4-FFF2-40B4-BE49-F238E27FC236}">
                <a16:creationId xmlns:a16="http://schemas.microsoft.com/office/drawing/2014/main" id="{7D9DAD97-7FAF-4F71-947B-BC0FBCBC0980}"/>
              </a:ext>
            </a:extLst>
          </p:cNvPr>
          <p:cNvSpPr/>
          <p:nvPr/>
        </p:nvSpPr>
        <p:spPr>
          <a:xfrm>
            <a:off x="3424344" y="524630"/>
            <a:ext cx="155962" cy="1496962"/>
          </a:xfrm>
          <a:prstGeom prst="rightBrace">
            <a:avLst>
              <a:gd name="adj1" fmla="val 8333"/>
              <a:gd name="adj2" fmla="val 46819"/>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ccolade fermante 22">
            <a:extLst>
              <a:ext uri="{FF2B5EF4-FFF2-40B4-BE49-F238E27FC236}">
                <a16:creationId xmlns:a16="http://schemas.microsoft.com/office/drawing/2014/main" id="{6827BEE8-AEEB-48CA-85C4-3A7F8CE0F631}"/>
              </a:ext>
            </a:extLst>
          </p:cNvPr>
          <p:cNvSpPr/>
          <p:nvPr/>
        </p:nvSpPr>
        <p:spPr>
          <a:xfrm>
            <a:off x="3424344" y="2085161"/>
            <a:ext cx="155962" cy="926890"/>
          </a:xfrm>
          <a:prstGeom prst="righ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Accolade ouvrante 23">
            <a:extLst>
              <a:ext uri="{FF2B5EF4-FFF2-40B4-BE49-F238E27FC236}">
                <a16:creationId xmlns:a16="http://schemas.microsoft.com/office/drawing/2014/main" id="{277ED3A5-FD33-4D36-A2D5-165D8B760A2C}"/>
              </a:ext>
            </a:extLst>
          </p:cNvPr>
          <p:cNvSpPr/>
          <p:nvPr/>
        </p:nvSpPr>
        <p:spPr>
          <a:xfrm>
            <a:off x="1939483" y="1685586"/>
            <a:ext cx="116125" cy="346249"/>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a:extLst>
              <a:ext uri="{FF2B5EF4-FFF2-40B4-BE49-F238E27FC236}">
                <a16:creationId xmlns:a16="http://schemas.microsoft.com/office/drawing/2014/main" id="{1CCEC48A-DFEF-4F76-AD23-BF3F46813D73}"/>
              </a:ext>
            </a:extLst>
          </p:cNvPr>
          <p:cNvSpPr txBox="1"/>
          <p:nvPr/>
        </p:nvSpPr>
        <p:spPr>
          <a:xfrm>
            <a:off x="9474865" y="1931807"/>
            <a:ext cx="19397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I. Plan de vol (2/2)</a:t>
            </a:r>
            <a:endParaRPr lang="fr-FR" dirty="0">
              <a:cs typeface="Calibri"/>
            </a:endParaRPr>
          </a:p>
        </p:txBody>
      </p:sp>
    </p:spTree>
    <p:extLst>
      <p:ext uri="{BB962C8B-B14F-4D97-AF65-F5344CB8AC3E}">
        <p14:creationId xmlns:p14="http://schemas.microsoft.com/office/powerpoint/2010/main" val="761393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BB2F6-508C-4DF8-A75E-E61E9A4329E2}"/>
              </a:ext>
            </a:extLst>
          </p:cNvPr>
          <p:cNvSpPr>
            <a:spLocks noGrp="1"/>
          </p:cNvSpPr>
          <p:nvPr>
            <p:ph type="title"/>
          </p:nvPr>
        </p:nvSpPr>
        <p:spPr/>
        <p:txBody>
          <a:bodyPr/>
          <a:lstStyle/>
          <a:p>
            <a:r>
              <a:rPr lang="fr-FR" dirty="0">
                <a:cs typeface="Calibri Light"/>
              </a:rPr>
              <a:t>Préparation de la mission</a:t>
            </a:r>
            <a:endParaRPr lang="fr-FR" dirty="0"/>
          </a:p>
        </p:txBody>
      </p:sp>
      <p:sp>
        <p:nvSpPr>
          <p:cNvPr id="3" name="Espace réservé du contenu 2">
            <a:extLst>
              <a:ext uri="{FF2B5EF4-FFF2-40B4-BE49-F238E27FC236}">
                <a16:creationId xmlns:a16="http://schemas.microsoft.com/office/drawing/2014/main" id="{F2BA86A4-88B7-4479-B002-D76CC00AEAA7}"/>
              </a:ext>
            </a:extLst>
          </p:cNvPr>
          <p:cNvSpPr>
            <a:spLocks noGrp="1"/>
          </p:cNvSpPr>
          <p:nvPr>
            <p:ph idx="1"/>
          </p:nvPr>
        </p:nvSpPr>
        <p:spPr>
          <a:xfrm>
            <a:off x="1105313" y="1962368"/>
            <a:ext cx="10058400" cy="557038"/>
          </a:xfrm>
        </p:spPr>
        <p:txBody>
          <a:bodyPr vert="horz" lIns="0" tIns="45720" rIns="0" bIns="45720" rtlCol="0" anchor="t">
            <a:normAutofit lnSpcReduction="10000"/>
          </a:bodyPr>
          <a:lstStyle/>
          <a:p>
            <a:r>
              <a:rPr lang="fr-FR" sz="1600" dirty="0">
                <a:cs typeface="Calibri"/>
              </a:rPr>
              <a:t>Bon, nous avons vu le plan de vol mais...comment le réaliser dans KSP ? Comment faire le lancement depuis la Terre de la Saturn V ou le rendez-vous en orbite lunaire ? C'est ce que nous allons voir ici.</a:t>
            </a:r>
          </a:p>
        </p:txBody>
      </p:sp>
      <p:sp>
        <p:nvSpPr>
          <p:cNvPr id="5" name="ZoneTexte 4">
            <a:extLst>
              <a:ext uri="{FF2B5EF4-FFF2-40B4-BE49-F238E27FC236}">
                <a16:creationId xmlns:a16="http://schemas.microsoft.com/office/drawing/2014/main" id="{84531626-900F-4A5C-A828-B6D196E810A1}"/>
              </a:ext>
            </a:extLst>
          </p:cNvPr>
          <p:cNvSpPr txBox="1"/>
          <p:nvPr/>
        </p:nvSpPr>
        <p:spPr>
          <a:xfrm>
            <a:off x="8073885" y="1091029"/>
            <a:ext cx="3079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II. Détail de chaque étape (1/7)</a:t>
            </a:r>
            <a:br>
              <a:rPr lang="fr-FR" dirty="0"/>
            </a:br>
            <a:r>
              <a:rPr lang="fr-FR" dirty="0">
                <a:cs typeface="Calibri"/>
              </a:rPr>
              <a:t>a. Le lancement (1/2)</a:t>
            </a:r>
            <a:endParaRPr lang="en-US" dirty="0">
              <a:cs typeface="Calibri"/>
            </a:endParaRPr>
          </a:p>
        </p:txBody>
      </p:sp>
      <p:sp>
        <p:nvSpPr>
          <p:cNvPr id="4" name="ZoneTexte 3">
            <a:extLst>
              <a:ext uri="{FF2B5EF4-FFF2-40B4-BE49-F238E27FC236}">
                <a16:creationId xmlns:a16="http://schemas.microsoft.com/office/drawing/2014/main" id="{0C1E32AB-FA28-4AB1-96EA-4A1CA1976625}"/>
              </a:ext>
            </a:extLst>
          </p:cNvPr>
          <p:cNvSpPr txBox="1"/>
          <p:nvPr/>
        </p:nvSpPr>
        <p:spPr>
          <a:xfrm>
            <a:off x="1096617" y="2519406"/>
            <a:ext cx="1005674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Si vous sortez juste du tutoriel KSP, vous ne devez pas vraiment savoir comment faire un beau lancement ! Pas de panique, nous sommes là pour vous guider.</a:t>
            </a:r>
          </a:p>
          <a:p>
            <a:br>
              <a:rPr lang="fr-FR" sz="1200" dirty="0"/>
            </a:br>
            <a:r>
              <a:rPr lang="fr-FR" sz="1200" dirty="0">
                <a:cs typeface="Calibri"/>
              </a:rPr>
              <a:t>Pour se mettre en orbite, il faut beaucoup de vitesse horizontale. Mais si on accélère énormément le nez vers l'horizon à 100 mètres au dessus du sol, on rencontrera vite un problème...l'air ! La planète Terre a une atmosphère et cette atmosphère ralentit fortement les objets, tels que les fusées, satellites etc… On doit donc parvenir à dépasser cette atmosphère pour pouvoir se mettre en orbite. Nous pourrions bien partir verticalement jusqu'à dépasser l'atmosphère, puis accélérer horizontalement pour atteindre une orbite terrestre, mais nous perdrions alors trop d'énergie à cause de l’attraction gravitationnelle. Il faut trouver une technique pour éviter de rester trop longtemps dans l'atmosphère à vitesse élevée et déterminer la trajectoire la plus efficace. </a:t>
            </a:r>
          </a:p>
        </p:txBody>
      </p:sp>
      <p:pic>
        <p:nvPicPr>
          <p:cNvPr id="6" name="Image 6">
            <a:extLst>
              <a:ext uri="{FF2B5EF4-FFF2-40B4-BE49-F238E27FC236}">
                <a16:creationId xmlns:a16="http://schemas.microsoft.com/office/drawing/2014/main" id="{F66A4714-DF36-4C7C-9A0A-4B8E3A5D09FF}"/>
              </a:ext>
            </a:extLst>
          </p:cNvPr>
          <p:cNvPicPr>
            <a:picLocks noChangeAspect="1"/>
          </p:cNvPicPr>
          <p:nvPr/>
        </p:nvPicPr>
        <p:blipFill>
          <a:blip r:embed="rId2"/>
          <a:stretch>
            <a:fillRect/>
          </a:stretch>
        </p:blipFill>
        <p:spPr>
          <a:xfrm>
            <a:off x="1096616" y="4111633"/>
            <a:ext cx="3588027" cy="2018016"/>
          </a:xfrm>
          <a:prstGeom prst="rect">
            <a:avLst/>
          </a:prstGeom>
        </p:spPr>
      </p:pic>
      <p:sp>
        <p:nvSpPr>
          <p:cNvPr id="8" name="ZoneTexte 7">
            <a:extLst>
              <a:ext uri="{FF2B5EF4-FFF2-40B4-BE49-F238E27FC236}">
                <a16:creationId xmlns:a16="http://schemas.microsoft.com/office/drawing/2014/main" id="{E5F01B93-D178-4209-AA5A-0E37A3EF4BC9}"/>
              </a:ext>
            </a:extLst>
          </p:cNvPr>
          <p:cNvSpPr txBox="1"/>
          <p:nvPr/>
        </p:nvSpPr>
        <p:spPr>
          <a:xfrm>
            <a:off x="1875182" y="6165574"/>
            <a:ext cx="203089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solidFill>
                  <a:schemeClr val="bg1">
                    <a:lumMod val="65000"/>
                  </a:schemeClr>
                </a:solidFill>
              </a:rPr>
              <a:t>6. Trajectoir typique d'une fusée</a:t>
            </a:r>
          </a:p>
        </p:txBody>
      </p:sp>
      <p:sp>
        <p:nvSpPr>
          <p:cNvPr id="9" name="ZoneTexte 8">
            <a:extLst>
              <a:ext uri="{FF2B5EF4-FFF2-40B4-BE49-F238E27FC236}">
                <a16:creationId xmlns:a16="http://schemas.microsoft.com/office/drawing/2014/main" id="{2497CB72-5308-4BFA-972C-76D2B3338C00}"/>
              </a:ext>
            </a:extLst>
          </p:cNvPr>
          <p:cNvSpPr txBox="1"/>
          <p:nvPr/>
        </p:nvSpPr>
        <p:spPr>
          <a:xfrm>
            <a:off x="4682986" y="3846402"/>
            <a:ext cx="6470373"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t>Et bien cette technique, elle a un nom ! C'est le </a:t>
            </a:r>
            <a:r>
              <a:rPr lang="fr-FR" sz="1100" dirty="0" err="1"/>
              <a:t>gravity</a:t>
            </a:r>
            <a:r>
              <a:rPr lang="fr-FR" sz="1100" dirty="0"/>
              <a:t> </a:t>
            </a:r>
            <a:r>
              <a:rPr lang="fr-FR" sz="1100" dirty="0" err="1"/>
              <a:t>turn</a:t>
            </a:r>
            <a:r>
              <a:rPr lang="fr-FR" sz="1100" dirty="0"/>
              <a:t>. La manœuvre consiste à donner une petite inclinaison à notre fusée lors du lancement, puis à passer en mode prograde, le nez de la fusée pointe alors dans la direction de notre trajectoire, jusqu'à atteindre l'apoastre souhaité (point le plus éloigné sur notre orbite par rapport à un astre, la Terre dans notre cas). Et c'est tout, la gravité fait le reste du travail. En théorie, cette technique est formidable, mais en pratique, elle reste un peu difficile à mettre en place, même si on parvient à s’améliorer avec l’expérience. Voici quelques repères pour une bonne trajectoire dont l’inclinaison varie automatiquement avec la gravité : </a:t>
            </a:r>
          </a:p>
          <a:p>
            <a:pPr marL="628650" lvl="1" indent="-171450">
              <a:buFontTx/>
              <a:buChar char="-"/>
            </a:pPr>
            <a:r>
              <a:rPr lang="fr-FR" sz="1100" dirty="0"/>
              <a:t>Vitesse atteinte ~ 30 - 35 m/s </a:t>
            </a:r>
            <a:r>
              <a:rPr lang="fr-FR" sz="1100" dirty="0">
                <a:sym typeface="Wingdings" panose="05000000000000000000" pitchFamily="2" charset="2"/>
              </a:rPr>
              <a:t></a:t>
            </a:r>
            <a:r>
              <a:rPr lang="fr-FR" sz="1100" dirty="0"/>
              <a:t> impulsion d'angle ~ 5 - 10°</a:t>
            </a:r>
          </a:p>
          <a:p>
            <a:pPr marL="628650" lvl="1" indent="-171450">
              <a:buFontTx/>
              <a:buChar char="-"/>
            </a:pPr>
            <a:r>
              <a:rPr lang="fr-FR" sz="1100" dirty="0"/>
              <a:t>Angle ~ 20° - 25° </a:t>
            </a:r>
            <a:r>
              <a:rPr lang="fr-FR" sz="1100" dirty="0">
                <a:sym typeface="Wingdings" panose="05000000000000000000" pitchFamily="2" charset="2"/>
              </a:rPr>
              <a:t> altitude</a:t>
            </a:r>
            <a:r>
              <a:rPr lang="fr-FR" sz="1100" dirty="0"/>
              <a:t> 3 500 mètre</a:t>
            </a:r>
            <a:endParaRPr lang="fr-FR" sz="1100" dirty="0">
              <a:cs typeface="Calibri"/>
            </a:endParaRPr>
          </a:p>
          <a:p>
            <a:pPr marL="628650" lvl="1" indent="-171450">
              <a:buFontTx/>
              <a:buChar char="-"/>
            </a:pPr>
            <a:r>
              <a:rPr lang="fr-FR" sz="1100" dirty="0"/>
              <a:t>Angle </a:t>
            </a:r>
            <a:r>
              <a:rPr lang="fr-FR" sz="1100" dirty="0">
                <a:cs typeface="Calibri"/>
              </a:rPr>
              <a:t>45° </a:t>
            </a:r>
            <a:r>
              <a:rPr lang="fr-FR" sz="1100" dirty="0">
                <a:sym typeface="Wingdings" panose="05000000000000000000" pitchFamily="2" charset="2"/>
              </a:rPr>
              <a:t> altitude</a:t>
            </a:r>
            <a:r>
              <a:rPr lang="fr-FR" sz="1100" dirty="0"/>
              <a:t> </a:t>
            </a:r>
            <a:r>
              <a:rPr lang="fr-FR" sz="1100" dirty="0">
                <a:cs typeface="Calibri"/>
              </a:rPr>
              <a:t>entre 8 000 et 12 000 mètre</a:t>
            </a:r>
          </a:p>
          <a:p>
            <a:pPr marL="628650" lvl="1" indent="-171450">
              <a:buFontTx/>
              <a:buChar char="-"/>
            </a:pPr>
            <a:r>
              <a:rPr lang="fr-FR" sz="1100" dirty="0">
                <a:cs typeface="Calibri"/>
              </a:rPr>
              <a:t>Angle 70° </a:t>
            </a:r>
            <a:r>
              <a:rPr lang="fr-FR" sz="1100" dirty="0">
                <a:sym typeface="Wingdings" panose="05000000000000000000" pitchFamily="2" charset="2"/>
              </a:rPr>
              <a:t> altitude</a:t>
            </a:r>
            <a:r>
              <a:rPr lang="fr-FR" sz="1100" dirty="0"/>
              <a:t> </a:t>
            </a:r>
            <a:r>
              <a:rPr lang="fr-FR" sz="1100" dirty="0">
                <a:cs typeface="Calibri"/>
              </a:rPr>
              <a:t>entre 35 000 et 40 000 mètre</a:t>
            </a:r>
          </a:p>
          <a:p>
            <a:r>
              <a:rPr lang="fr-FR" sz="1100" dirty="0">
                <a:ea typeface="+mn-lt"/>
                <a:cs typeface="+mn-lt"/>
              </a:rPr>
              <a:t>Tous ces paramètres sont variables et changent en fonction du type de fusée. Globalement, plus une fusée est puissante et rapide, plus sa trajectoire devra être inclinée et plus l'impulsion d'angle au début devra être faite tôt et inversement. Nous allons pour notre lancement suivre ces différents paliers et atteindre une orbite de 191km.</a:t>
            </a:r>
            <a:endParaRPr lang="fr-FR" sz="1100" dirty="0">
              <a:cs typeface="Calibri"/>
            </a:endParaRPr>
          </a:p>
        </p:txBody>
      </p:sp>
    </p:spTree>
    <p:extLst>
      <p:ext uri="{BB962C8B-B14F-4D97-AF65-F5344CB8AC3E}">
        <p14:creationId xmlns:p14="http://schemas.microsoft.com/office/powerpoint/2010/main" val="53589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C60C9A72-173B-4DCB-952A-B18F70F6972E}"/>
              </a:ext>
            </a:extLst>
          </p:cNvPr>
          <p:cNvSpPr>
            <a:spLocks noGrp="1"/>
          </p:cNvSpPr>
          <p:nvPr>
            <p:ph idx="1"/>
          </p:nvPr>
        </p:nvSpPr>
        <p:spPr>
          <a:xfrm>
            <a:off x="1193532" y="1969558"/>
            <a:ext cx="5236845" cy="2659591"/>
          </a:xfrm>
        </p:spPr>
        <p:txBody>
          <a:bodyPr vert="horz" lIns="0" tIns="45720" rIns="0" bIns="45720" rtlCol="0">
            <a:normAutofit fontScale="92500" lnSpcReduction="20000"/>
          </a:bodyPr>
          <a:lstStyle/>
          <a:p>
            <a:r>
              <a:rPr lang="fr-FR" sz="1600" dirty="0">
                <a:cs typeface="Calibri"/>
              </a:rPr>
              <a:t>Il y a autre chose...notre base de lancement ne se trouve pas à l'équateur et notre cible, la lune, non plus... De ce fait, sans correction, l’orbite de notre fusée ne sera pas sur un même plan que celle de la Lune. Il va donc falloir trouver la meilleure option pour éviter de trop dépenser de carburant en corrigeant la trajectoire de la fusée. L’idéal pour cela, serait que la trajectoire de la Lune coupe à la fois l’équateur et le pas de tir. Dans la pratique, il y a toujours une inclinaison d’angle plus ou moins importante à corriger pour que les orbites de la fusée et de la lune aient la même inclinaison par rapport à l’équateur de la Terre. Lors du décollage, il faut partir vers l’est et au fur et à mesure du vol, corriger la trajectoire jusqu’à se positionner sur une orbite ayant la même inclinaison que celle de la lune.</a:t>
            </a:r>
            <a:endParaRPr lang="fr-FR" sz="1600" dirty="0"/>
          </a:p>
        </p:txBody>
      </p:sp>
      <p:sp>
        <p:nvSpPr>
          <p:cNvPr id="14" name="Rectangle 13">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mage 4">
            <a:extLst>
              <a:ext uri="{FF2B5EF4-FFF2-40B4-BE49-F238E27FC236}">
                <a16:creationId xmlns:a16="http://schemas.microsoft.com/office/drawing/2014/main" id="{061F5048-C4B7-497F-9679-04BE6409D458}"/>
              </a:ext>
            </a:extLst>
          </p:cNvPr>
          <p:cNvPicPr>
            <a:picLocks noChangeAspect="1"/>
          </p:cNvPicPr>
          <p:nvPr/>
        </p:nvPicPr>
        <p:blipFill rotWithShape="1">
          <a:blip r:embed="rId2">
            <a:extLst>
              <a:ext uri="{28A0092B-C50C-407E-A947-70E740481C1C}">
                <a14:useLocalDpi xmlns:a14="http://schemas.microsoft.com/office/drawing/2010/main" val="0"/>
              </a:ext>
            </a:extLst>
          </a:blip>
          <a:srcRect l="4205" r="7546" b="-2"/>
          <a:stretch/>
        </p:blipFill>
        <p:spPr>
          <a:xfrm>
            <a:off x="7065243" y="2004702"/>
            <a:ext cx="4090437" cy="4067380"/>
          </a:xfrm>
          <a:prstGeom prst="rect">
            <a:avLst/>
          </a:prstGeom>
        </p:spPr>
      </p:pic>
      <p:sp>
        <p:nvSpPr>
          <p:cNvPr id="17" name="ZoneTexte 16">
            <a:extLst>
              <a:ext uri="{FF2B5EF4-FFF2-40B4-BE49-F238E27FC236}">
                <a16:creationId xmlns:a16="http://schemas.microsoft.com/office/drawing/2014/main" id="{D5D24E7D-EF9C-45C9-93C7-3910B46C4297}"/>
              </a:ext>
            </a:extLst>
          </p:cNvPr>
          <p:cNvSpPr txBox="1"/>
          <p:nvPr/>
        </p:nvSpPr>
        <p:spPr>
          <a:xfrm>
            <a:off x="2058872" y="6172631"/>
            <a:ext cx="33952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6. Exemple d’inclinaison d’angle orbital à corriger </a:t>
            </a:r>
            <a:endParaRPr lang="fr-FR" sz="1100" dirty="0">
              <a:solidFill>
                <a:schemeClr val="bg1">
                  <a:lumMod val="65000"/>
                </a:schemeClr>
              </a:solidFill>
              <a:cs typeface="Calibri"/>
            </a:endParaRPr>
          </a:p>
        </p:txBody>
      </p:sp>
      <p:grpSp>
        <p:nvGrpSpPr>
          <p:cNvPr id="18" name="Groupe 17">
            <a:extLst>
              <a:ext uri="{FF2B5EF4-FFF2-40B4-BE49-F238E27FC236}">
                <a16:creationId xmlns:a16="http://schemas.microsoft.com/office/drawing/2014/main" id="{E8204F9C-F5FB-40A5-BF1D-6B101E025729}"/>
              </a:ext>
            </a:extLst>
          </p:cNvPr>
          <p:cNvGrpSpPr/>
          <p:nvPr/>
        </p:nvGrpSpPr>
        <p:grpSpPr>
          <a:xfrm>
            <a:off x="1461705" y="4458319"/>
            <a:ext cx="4858751" cy="1755587"/>
            <a:chOff x="1571626" y="4565202"/>
            <a:chExt cx="4858751" cy="1755587"/>
          </a:xfrm>
        </p:grpSpPr>
        <p:pic>
          <p:nvPicPr>
            <p:cNvPr id="7" name="Image 6">
              <a:extLst>
                <a:ext uri="{FF2B5EF4-FFF2-40B4-BE49-F238E27FC236}">
                  <a16:creationId xmlns:a16="http://schemas.microsoft.com/office/drawing/2014/main" id="{901D2627-9E37-4443-9882-654FDA5DF765}"/>
                </a:ext>
              </a:extLst>
            </p:cNvPr>
            <p:cNvPicPr>
              <a:picLocks noChangeAspect="1"/>
            </p:cNvPicPr>
            <p:nvPr/>
          </p:nvPicPr>
          <p:blipFill>
            <a:blip r:embed="rId3"/>
            <a:stretch>
              <a:fillRect/>
            </a:stretch>
          </p:blipFill>
          <p:spPr>
            <a:xfrm>
              <a:off x="1828800" y="4565202"/>
              <a:ext cx="3467100" cy="1755587"/>
            </a:xfrm>
            <a:prstGeom prst="rect">
              <a:avLst/>
            </a:prstGeom>
          </p:spPr>
        </p:pic>
        <p:sp>
          <p:nvSpPr>
            <p:cNvPr id="13" name="ZoneTexte 12">
              <a:extLst>
                <a:ext uri="{FF2B5EF4-FFF2-40B4-BE49-F238E27FC236}">
                  <a16:creationId xmlns:a16="http://schemas.microsoft.com/office/drawing/2014/main" id="{FB92E79F-CDA7-4C2B-BF2B-F5C61A1267A8}"/>
                </a:ext>
              </a:extLst>
            </p:cNvPr>
            <p:cNvSpPr txBox="1"/>
            <p:nvPr/>
          </p:nvSpPr>
          <p:spPr>
            <a:xfrm>
              <a:off x="4706519" y="5312190"/>
              <a:ext cx="1206769" cy="261610"/>
            </a:xfrm>
            <a:prstGeom prst="rect">
              <a:avLst/>
            </a:prstGeom>
            <a:noFill/>
          </p:spPr>
          <p:txBody>
            <a:bodyPr wrap="square" rtlCol="0">
              <a:spAutoFit/>
            </a:bodyPr>
            <a:lstStyle/>
            <a:p>
              <a:r>
                <a:rPr lang="fr-FR" sz="1100" dirty="0">
                  <a:solidFill>
                    <a:schemeClr val="bg1">
                      <a:lumMod val="65000"/>
                    </a:schemeClr>
                  </a:solidFill>
                </a:rPr>
                <a:t>Orbite de la fusée</a:t>
              </a:r>
            </a:p>
          </p:txBody>
        </p:sp>
        <p:sp>
          <p:nvSpPr>
            <p:cNvPr id="15" name="ZoneTexte 14">
              <a:extLst>
                <a:ext uri="{FF2B5EF4-FFF2-40B4-BE49-F238E27FC236}">
                  <a16:creationId xmlns:a16="http://schemas.microsoft.com/office/drawing/2014/main" id="{B0B5955C-DBCC-4D74-AECD-4EAB5D0D876C}"/>
                </a:ext>
              </a:extLst>
            </p:cNvPr>
            <p:cNvSpPr txBox="1"/>
            <p:nvPr/>
          </p:nvSpPr>
          <p:spPr>
            <a:xfrm>
              <a:off x="5223608" y="6053874"/>
              <a:ext cx="1206769" cy="261610"/>
            </a:xfrm>
            <a:prstGeom prst="rect">
              <a:avLst/>
            </a:prstGeom>
            <a:noFill/>
          </p:spPr>
          <p:txBody>
            <a:bodyPr wrap="square" rtlCol="0">
              <a:spAutoFit/>
            </a:bodyPr>
            <a:lstStyle/>
            <a:p>
              <a:r>
                <a:rPr lang="fr-FR" sz="1100" dirty="0">
                  <a:solidFill>
                    <a:schemeClr val="bg1">
                      <a:lumMod val="65000"/>
                    </a:schemeClr>
                  </a:solidFill>
                </a:rPr>
                <a:t>Orbite de la Lune</a:t>
              </a:r>
            </a:p>
          </p:txBody>
        </p:sp>
        <p:sp>
          <p:nvSpPr>
            <p:cNvPr id="16" name="ZoneTexte 15">
              <a:extLst>
                <a:ext uri="{FF2B5EF4-FFF2-40B4-BE49-F238E27FC236}">
                  <a16:creationId xmlns:a16="http://schemas.microsoft.com/office/drawing/2014/main" id="{4E816020-E690-4371-9889-A09B0BE2874C}"/>
                </a:ext>
              </a:extLst>
            </p:cNvPr>
            <p:cNvSpPr txBox="1"/>
            <p:nvPr/>
          </p:nvSpPr>
          <p:spPr>
            <a:xfrm>
              <a:off x="1571626" y="5012108"/>
              <a:ext cx="1338380" cy="430887"/>
            </a:xfrm>
            <a:prstGeom prst="rect">
              <a:avLst/>
            </a:prstGeom>
            <a:noFill/>
          </p:spPr>
          <p:txBody>
            <a:bodyPr wrap="square" rtlCol="0">
              <a:spAutoFit/>
            </a:bodyPr>
            <a:lstStyle/>
            <a:p>
              <a:r>
                <a:rPr lang="fr-FR" sz="1100" dirty="0">
                  <a:solidFill>
                    <a:schemeClr val="bg1">
                      <a:lumMod val="65000"/>
                    </a:schemeClr>
                  </a:solidFill>
                </a:rPr>
                <a:t>Angle d’inclinaison à corriger</a:t>
              </a:r>
            </a:p>
          </p:txBody>
        </p:sp>
      </p:grpSp>
      <p:sp>
        <p:nvSpPr>
          <p:cNvPr id="19" name="ZoneTexte 18">
            <a:extLst>
              <a:ext uri="{FF2B5EF4-FFF2-40B4-BE49-F238E27FC236}">
                <a16:creationId xmlns:a16="http://schemas.microsoft.com/office/drawing/2014/main" id="{5CB50691-3410-48D9-B85D-435DA7A021A1}"/>
              </a:ext>
            </a:extLst>
          </p:cNvPr>
          <p:cNvSpPr txBox="1"/>
          <p:nvPr/>
        </p:nvSpPr>
        <p:spPr>
          <a:xfrm>
            <a:off x="7165946" y="6046483"/>
            <a:ext cx="441864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7. Orbite lunaire par rapport à l’équateur terrestre et au pas de tir</a:t>
            </a:r>
            <a:endParaRPr lang="fr-FR" sz="1100" dirty="0">
              <a:solidFill>
                <a:schemeClr val="bg1">
                  <a:lumMod val="65000"/>
                </a:schemeClr>
              </a:solidFill>
              <a:cs typeface="Calibri"/>
            </a:endParaRPr>
          </a:p>
        </p:txBody>
      </p:sp>
      <p:sp>
        <p:nvSpPr>
          <p:cNvPr id="2" name="Titre 1">
            <a:extLst>
              <a:ext uri="{FF2B5EF4-FFF2-40B4-BE49-F238E27FC236}">
                <a16:creationId xmlns:a16="http://schemas.microsoft.com/office/drawing/2014/main" id="{A1AD9567-20D7-49D7-B215-5D315A4781A3}"/>
              </a:ext>
            </a:extLst>
          </p:cNvPr>
          <p:cNvSpPr>
            <a:spLocks noGrp="1"/>
          </p:cNvSpPr>
          <p:nvPr>
            <p:ph type="title"/>
          </p:nvPr>
        </p:nvSpPr>
        <p:spPr>
          <a:xfrm>
            <a:off x="1097280" y="286603"/>
            <a:ext cx="10058400" cy="1450757"/>
          </a:xfrm>
        </p:spPr>
        <p:txBody>
          <a:bodyPr>
            <a:normAutofit/>
          </a:bodyPr>
          <a:lstStyle/>
          <a:p>
            <a:r>
              <a:rPr lang="fr-FR" dirty="0">
                <a:cs typeface="Calibri Light"/>
              </a:rPr>
              <a:t>Préparation de la mission</a:t>
            </a:r>
            <a:endParaRPr lang="fr-FR" dirty="0"/>
          </a:p>
        </p:txBody>
      </p:sp>
      <p:sp>
        <p:nvSpPr>
          <p:cNvPr id="20" name="ZoneTexte 19">
            <a:extLst>
              <a:ext uri="{FF2B5EF4-FFF2-40B4-BE49-F238E27FC236}">
                <a16:creationId xmlns:a16="http://schemas.microsoft.com/office/drawing/2014/main" id="{9388C18B-F934-4D00-B2DF-1642B303390F}"/>
              </a:ext>
            </a:extLst>
          </p:cNvPr>
          <p:cNvSpPr txBox="1"/>
          <p:nvPr/>
        </p:nvSpPr>
        <p:spPr>
          <a:xfrm>
            <a:off x="8076206" y="1086690"/>
            <a:ext cx="3079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II. Détail de chaque étape (2/7)</a:t>
            </a:r>
            <a:br>
              <a:rPr lang="fr-FR" dirty="0"/>
            </a:br>
            <a:r>
              <a:rPr lang="fr-FR" dirty="0">
                <a:cs typeface="Calibri"/>
              </a:rPr>
              <a:t>a. Le lancement (2/2)</a:t>
            </a:r>
            <a:endParaRPr lang="en-US" dirty="0">
              <a:cs typeface="Calibri"/>
            </a:endParaRPr>
          </a:p>
        </p:txBody>
      </p:sp>
    </p:spTree>
    <p:extLst>
      <p:ext uri="{BB962C8B-B14F-4D97-AF65-F5344CB8AC3E}">
        <p14:creationId xmlns:p14="http://schemas.microsoft.com/office/powerpoint/2010/main" val="331153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2BECCE-F495-4972-A1B1-6B99982B974A}"/>
              </a:ext>
            </a:extLst>
          </p:cNvPr>
          <p:cNvSpPr>
            <a:spLocks noGrp="1"/>
          </p:cNvSpPr>
          <p:nvPr>
            <p:ph type="title"/>
          </p:nvPr>
        </p:nvSpPr>
        <p:spPr/>
        <p:txBody>
          <a:bodyPr/>
          <a:lstStyle/>
          <a:p>
            <a:r>
              <a:rPr lang="fr-FR" dirty="0">
                <a:cs typeface="Calibri Light"/>
              </a:rPr>
              <a:t>Préparation de la mission</a:t>
            </a:r>
            <a:endParaRPr lang="fr-FR" dirty="0"/>
          </a:p>
        </p:txBody>
      </p:sp>
      <p:sp>
        <p:nvSpPr>
          <p:cNvPr id="3" name="Espace réservé du contenu 2">
            <a:extLst>
              <a:ext uri="{FF2B5EF4-FFF2-40B4-BE49-F238E27FC236}">
                <a16:creationId xmlns:a16="http://schemas.microsoft.com/office/drawing/2014/main" id="{517035E3-BEAA-4703-9986-B2B97C996958}"/>
              </a:ext>
            </a:extLst>
          </p:cNvPr>
          <p:cNvSpPr>
            <a:spLocks noGrp="1"/>
          </p:cNvSpPr>
          <p:nvPr>
            <p:ph idx="1"/>
          </p:nvPr>
        </p:nvSpPr>
        <p:spPr>
          <a:xfrm>
            <a:off x="1094961" y="2134402"/>
            <a:ext cx="10058400" cy="464413"/>
          </a:xfrm>
        </p:spPr>
        <p:txBody>
          <a:bodyPr vert="horz" lIns="0" tIns="45720" rIns="0" bIns="45720" rtlCol="0" anchor="t">
            <a:normAutofit/>
          </a:bodyPr>
          <a:lstStyle/>
          <a:p>
            <a:r>
              <a:rPr lang="fr-FR" sz="1100" dirty="0">
                <a:cs typeface="Calibri"/>
              </a:rPr>
              <a:t>Nous voilà en orbite terrestre à 191 km... Et maintenant, on y va comment vers la Lune ? D'abord, vérifions que notre inclinaison avec la Lune n'est pas trop élevée. Si nous avons bien réussi notre lancement, cela ne devrait pas être un problème. Faites comme dans la vidéo de gauche et tout se passera bien :).</a:t>
            </a:r>
            <a:endParaRPr lang="fr-FR" sz="1100" dirty="0"/>
          </a:p>
        </p:txBody>
      </p:sp>
      <p:sp>
        <p:nvSpPr>
          <p:cNvPr id="4" name="ZoneTexte 3">
            <a:extLst>
              <a:ext uri="{FF2B5EF4-FFF2-40B4-BE49-F238E27FC236}">
                <a16:creationId xmlns:a16="http://schemas.microsoft.com/office/drawing/2014/main" id="{53CEF231-EEE7-472F-9389-6F9899AFAACC}"/>
              </a:ext>
            </a:extLst>
          </p:cNvPr>
          <p:cNvSpPr txBox="1"/>
          <p:nvPr/>
        </p:nvSpPr>
        <p:spPr>
          <a:xfrm>
            <a:off x="8073887" y="1091029"/>
            <a:ext cx="3079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II. Détail de chaque étape (3/7)</a:t>
            </a:r>
            <a:endParaRPr lang="en-US" dirty="0">
              <a:cs typeface="Calibri"/>
            </a:endParaRPr>
          </a:p>
          <a:p>
            <a:r>
              <a:rPr lang="fr-FR" dirty="0">
                <a:cs typeface="Calibri"/>
              </a:rPr>
              <a:t>b. Injection Trans-lunaire</a:t>
            </a:r>
          </a:p>
        </p:txBody>
      </p:sp>
      <p:pic>
        <p:nvPicPr>
          <p:cNvPr id="5" name="Image 5">
            <a:extLst>
              <a:ext uri="{FF2B5EF4-FFF2-40B4-BE49-F238E27FC236}">
                <a16:creationId xmlns:a16="http://schemas.microsoft.com/office/drawing/2014/main" id="{3E80BE4C-D332-4266-B5F5-F6F428B8C2AA}"/>
              </a:ext>
            </a:extLst>
          </p:cNvPr>
          <p:cNvPicPr>
            <a:picLocks noChangeAspect="1"/>
          </p:cNvPicPr>
          <p:nvPr/>
        </p:nvPicPr>
        <p:blipFill>
          <a:blip r:embed="rId2"/>
          <a:stretch>
            <a:fillRect/>
          </a:stretch>
        </p:blipFill>
        <p:spPr>
          <a:xfrm>
            <a:off x="1097280" y="2570388"/>
            <a:ext cx="3407035" cy="2787574"/>
          </a:xfrm>
          <a:prstGeom prst="rect">
            <a:avLst/>
          </a:prstGeom>
        </p:spPr>
      </p:pic>
      <p:sp>
        <p:nvSpPr>
          <p:cNvPr id="7" name="ZoneTexte 6">
            <a:extLst>
              <a:ext uri="{FF2B5EF4-FFF2-40B4-BE49-F238E27FC236}">
                <a16:creationId xmlns:a16="http://schemas.microsoft.com/office/drawing/2014/main" id="{BBE446CF-1332-4851-96BD-5E5417FDF9BF}"/>
              </a:ext>
            </a:extLst>
          </p:cNvPr>
          <p:cNvSpPr txBox="1"/>
          <p:nvPr/>
        </p:nvSpPr>
        <p:spPr>
          <a:xfrm>
            <a:off x="5142787" y="2570388"/>
            <a:ext cx="5373757"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t>Bien, parlons maintenant d'injection trans-lunaire ! C'est cette manœuvre qui nous fera passer tout près de la Lune. Pour l'effectuer, créez un nœud de manœuvre sur votre orbite, faites bouger le nœud prograde pour augmenter l'apoastre de l'orbite jusqu'à arriver à la trajectoire de la Lune à 35 594 km. Ensuite faites glisser votre nœud de manœuvre sur votre orbite jusqu’à obtenir une intersection avec le champ gravitationnel de la Lune.</a:t>
            </a:r>
            <a:endParaRPr lang="fr-FR" sz="1100" dirty="0">
              <a:cs typeface="Calibri"/>
            </a:endParaRPr>
          </a:p>
        </p:txBody>
      </p:sp>
      <p:pic>
        <p:nvPicPr>
          <p:cNvPr id="8" name="Image 7">
            <a:extLst>
              <a:ext uri="{FF2B5EF4-FFF2-40B4-BE49-F238E27FC236}">
                <a16:creationId xmlns:a16="http://schemas.microsoft.com/office/drawing/2014/main" id="{1693CC6F-21BF-4094-974C-BAD6521EE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585" y="3678384"/>
            <a:ext cx="4222976" cy="2375424"/>
          </a:xfrm>
          <a:prstGeom prst="rect">
            <a:avLst/>
          </a:prstGeom>
        </p:spPr>
      </p:pic>
      <p:sp>
        <p:nvSpPr>
          <p:cNvPr id="9" name="ZoneTexte 8">
            <a:extLst>
              <a:ext uri="{FF2B5EF4-FFF2-40B4-BE49-F238E27FC236}">
                <a16:creationId xmlns:a16="http://schemas.microsoft.com/office/drawing/2014/main" id="{00F6B6A8-3B79-4650-B3A2-CB7D7CB9B9B3}"/>
              </a:ext>
            </a:extLst>
          </p:cNvPr>
          <p:cNvSpPr txBox="1"/>
          <p:nvPr/>
        </p:nvSpPr>
        <p:spPr>
          <a:xfrm>
            <a:off x="9013831" y="3804267"/>
            <a:ext cx="2921309" cy="2123658"/>
          </a:xfrm>
          <a:prstGeom prst="rect">
            <a:avLst/>
          </a:prstGeom>
          <a:noFill/>
        </p:spPr>
        <p:txBody>
          <a:bodyPr wrap="square" rtlCol="0">
            <a:spAutoFit/>
          </a:bodyPr>
          <a:lstStyle/>
          <a:p>
            <a:r>
              <a:rPr lang="fr-FR" sz="1100" dirty="0"/>
              <a:t>Une fois la manœuvre commencée, vous pouvez laisser le moteur tourner légèrement plus longtemps pour faire en sorte que votre périastre (point le plus proche sur une orbite par rapport à un astre, la Lune dans notre cas) passe devant la trajectoire de la lune. Cela permet une sécurité pour les astronautes, si un problème se passe avant la mise en orbite lunaire. Ils pourront  ainsi se faire ralentir par la Lune et rentrer sur Terre par assistance gravitationnelle. Le périastre lunaire visé ici est de 111 km à partir du sol.</a:t>
            </a:r>
          </a:p>
        </p:txBody>
      </p:sp>
      <p:sp>
        <p:nvSpPr>
          <p:cNvPr id="10" name="ZoneTexte 9">
            <a:extLst>
              <a:ext uri="{FF2B5EF4-FFF2-40B4-BE49-F238E27FC236}">
                <a16:creationId xmlns:a16="http://schemas.microsoft.com/office/drawing/2014/main" id="{2A6605D2-1CD3-4EB8-9C6A-D94171655625}"/>
              </a:ext>
            </a:extLst>
          </p:cNvPr>
          <p:cNvSpPr txBox="1"/>
          <p:nvPr/>
        </p:nvSpPr>
        <p:spPr>
          <a:xfrm>
            <a:off x="1440988" y="5357962"/>
            <a:ext cx="2719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8. Exemple correction d’inclinaison d’orbite</a:t>
            </a:r>
            <a:endParaRPr lang="fr-FR" sz="1100" dirty="0">
              <a:solidFill>
                <a:schemeClr val="bg1">
                  <a:lumMod val="65000"/>
                </a:schemeClr>
              </a:solidFill>
              <a:cs typeface="Calibri"/>
            </a:endParaRPr>
          </a:p>
        </p:txBody>
      </p:sp>
      <p:sp>
        <p:nvSpPr>
          <p:cNvPr id="11" name="ZoneTexte 10">
            <a:extLst>
              <a:ext uri="{FF2B5EF4-FFF2-40B4-BE49-F238E27FC236}">
                <a16:creationId xmlns:a16="http://schemas.microsoft.com/office/drawing/2014/main" id="{49AFBE96-3EA2-404A-BD72-A51F2CF8D8C9}"/>
              </a:ext>
            </a:extLst>
          </p:cNvPr>
          <p:cNvSpPr txBox="1"/>
          <p:nvPr/>
        </p:nvSpPr>
        <p:spPr>
          <a:xfrm>
            <a:off x="5399264" y="6092280"/>
            <a:ext cx="2719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dirty="0">
                <a:solidFill>
                  <a:schemeClr val="bg1">
                    <a:lumMod val="65000"/>
                  </a:schemeClr>
                </a:solidFill>
              </a:rPr>
              <a:t>9. Manoeuvre d’injection trans-lunaire</a:t>
            </a:r>
            <a:endParaRPr lang="fr-FR" sz="1100" dirty="0">
              <a:solidFill>
                <a:schemeClr val="bg1">
                  <a:lumMod val="65000"/>
                </a:schemeClr>
              </a:solidFill>
              <a:cs typeface="Calibri"/>
            </a:endParaRPr>
          </a:p>
        </p:txBody>
      </p:sp>
    </p:spTree>
    <p:extLst>
      <p:ext uri="{BB962C8B-B14F-4D97-AF65-F5344CB8AC3E}">
        <p14:creationId xmlns:p14="http://schemas.microsoft.com/office/powerpoint/2010/main" val="1220825187"/>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2E24"/>
      </a:dk2>
      <a:lt2>
        <a:srgbClr val="E3E2E8"/>
      </a:lt2>
      <a:accent1>
        <a:srgbClr val="97A942"/>
      </a:accent1>
      <a:accent2>
        <a:srgbClr val="B1953B"/>
      </a:accent2>
      <a:accent3>
        <a:srgbClr val="C3754D"/>
      </a:accent3>
      <a:accent4>
        <a:srgbClr val="B13B43"/>
      </a:accent4>
      <a:accent5>
        <a:srgbClr val="C34D87"/>
      </a:accent5>
      <a:accent6>
        <a:srgbClr val="B13BA6"/>
      </a:accent6>
      <a:hlink>
        <a:srgbClr val="C6557A"/>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4350</Words>
  <Application>Microsoft Office PowerPoint</Application>
  <PresentationFormat>Grand écran</PresentationFormat>
  <Paragraphs>191</Paragraphs>
  <Slides>29</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29</vt:i4>
      </vt:variant>
    </vt:vector>
  </HeadingPairs>
  <TitlesOfParts>
    <vt:vector size="34" baseType="lpstr">
      <vt:lpstr>Arial</vt:lpstr>
      <vt:lpstr>Calibri</vt:lpstr>
      <vt:lpstr>Calibri Light</vt:lpstr>
      <vt:lpstr>Cambria Math</vt:lpstr>
      <vt:lpstr>RetrospectVTI</vt:lpstr>
      <vt:lpstr>Kerbal  Space Challenge  4 :  Apollo 11</vt:lpstr>
      <vt:lpstr>Sommaire </vt:lpstr>
      <vt:lpstr>Qu'est-ce que Kerbal Space Challenge 4 ?</vt:lpstr>
      <vt:lpstr>Cahier des charges</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Préparation de la mission</vt:lpstr>
      <vt:lpstr>Construction de la fusée </vt:lpstr>
      <vt:lpstr>Construction de la fusée</vt:lpstr>
      <vt:lpstr>Construction de la fusée</vt:lpstr>
      <vt:lpstr>Construction de la fusée</vt:lpstr>
      <vt:lpstr>Construction</vt:lpstr>
      <vt:lpstr>Construction de la fusée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Kerbal  Space Challenge  4 :  Apollo 11</dc:title>
  <dc:creator>PAILLARD Didier (ENGIE Global Markets SAS)</dc:creator>
  <cp:lastModifiedBy>PAILLARD Didier (ENGIE Global Markets SAS)</cp:lastModifiedBy>
  <cp:revision>9</cp:revision>
  <dcterms:created xsi:type="dcterms:W3CDTF">2019-08-04T09:03:11Z</dcterms:created>
  <dcterms:modified xsi:type="dcterms:W3CDTF">2019-08-24T10:44:42Z</dcterms:modified>
</cp:coreProperties>
</file>