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33fa0c8d8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3fa0c8d8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33fa0c8d8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3fa0c8d8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33fa0c8d82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3fa0c8d82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6059b107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6059b107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5fc3ba470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5fc3ba470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5fc3ba470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5fc3ba470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5f42c0d71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5f42c0d7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33f3f340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3f3f340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33f3f3406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3f3f3406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33f3f3406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3f3f3406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33f3f34060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3f3f3406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33fa0c8d8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3fa0c8d8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7.jp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fr">
                <a:solidFill>
                  <a:srgbClr val="CC0000"/>
                </a:solidFill>
              </a:rPr>
              <a:t>Présentation de la Mission</a:t>
            </a:r>
            <a:endParaRPr>
              <a:solidFill>
                <a:srgbClr val="CC0000"/>
              </a:solidFill>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Newka (Jesse Veran) &amp; LeMecSansPseudo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rgbClr val="3C78D8"/>
                </a:solidFill>
              </a:rPr>
              <a:t>Retour en orbite lunaire</a:t>
            </a:r>
            <a:endParaRPr>
              <a:solidFill>
                <a:srgbClr val="3C78D8"/>
              </a:solidFill>
            </a:endParaRPr>
          </a:p>
        </p:txBody>
      </p:sp>
      <p:sp>
        <p:nvSpPr>
          <p:cNvPr id="127" name="Google Shape;127;p22"/>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solidFill>
                  <a:srgbClr val="000000"/>
                </a:solidFill>
              </a:rPr>
              <a:t>C’est après avoir passé quelques heures dans le LM, le temps de tout verifié, que le LM a quitté la surface lunaire et à rejoint le CSM en orbite.</a:t>
            </a:r>
            <a:endParaRPr>
              <a:solidFill>
                <a:srgbClr val="000000"/>
              </a:solidFill>
            </a:endParaRPr>
          </a:p>
        </p:txBody>
      </p:sp>
      <p:pic>
        <p:nvPicPr>
          <p:cNvPr id="128" name="Google Shape;128;p22"/>
          <p:cNvPicPr preferRelativeResize="0"/>
          <p:nvPr/>
        </p:nvPicPr>
        <p:blipFill>
          <a:blip r:embed="rId3">
            <a:alphaModFix amt="50000"/>
          </a:blip>
          <a:stretch>
            <a:fillRect/>
          </a:stretch>
        </p:blipFill>
        <p:spPr>
          <a:xfrm>
            <a:off x="6800850" y="-12"/>
            <a:ext cx="2343150" cy="1952625"/>
          </a:xfrm>
          <a:prstGeom prst="rect">
            <a:avLst/>
          </a:prstGeom>
          <a:noFill/>
          <a:ln>
            <a:noFill/>
          </a:ln>
        </p:spPr>
      </p:pic>
      <p:pic>
        <p:nvPicPr>
          <p:cNvPr id="129" name="Google Shape;129;p22"/>
          <p:cNvPicPr preferRelativeResize="0"/>
          <p:nvPr/>
        </p:nvPicPr>
        <p:blipFill>
          <a:blip r:embed="rId4">
            <a:alphaModFix/>
          </a:blip>
          <a:stretch>
            <a:fillRect/>
          </a:stretch>
        </p:blipFill>
        <p:spPr>
          <a:xfrm>
            <a:off x="0" y="2606400"/>
            <a:ext cx="4510402" cy="2537101"/>
          </a:xfrm>
          <a:prstGeom prst="rect">
            <a:avLst/>
          </a:prstGeom>
          <a:noFill/>
          <a:ln>
            <a:noFill/>
          </a:ln>
        </p:spPr>
      </p:pic>
      <p:pic>
        <p:nvPicPr>
          <p:cNvPr id="130" name="Google Shape;130;p22"/>
          <p:cNvPicPr preferRelativeResize="0"/>
          <p:nvPr/>
        </p:nvPicPr>
        <p:blipFill>
          <a:blip r:embed="rId5">
            <a:alphaModFix/>
          </a:blip>
          <a:stretch>
            <a:fillRect/>
          </a:stretch>
        </p:blipFill>
        <p:spPr>
          <a:xfrm>
            <a:off x="4633575" y="2606400"/>
            <a:ext cx="4510426" cy="25371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rgbClr val="3C78D8"/>
                </a:solidFill>
              </a:rPr>
              <a:t>Le retour sur Terre</a:t>
            </a:r>
            <a:endParaRPr>
              <a:solidFill>
                <a:srgbClr val="3C78D8"/>
              </a:solidFill>
            </a:endParaRPr>
          </a:p>
        </p:txBody>
      </p:sp>
      <p:sp>
        <p:nvSpPr>
          <p:cNvPr id="136" name="Google Shape;136;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solidFill>
                  <a:srgbClr val="000000"/>
                </a:solidFill>
              </a:rPr>
              <a:t>Une fois le LM largué, le CSM à allumé son moteur afin de s’arracher de l’attraction lunaire et de revenir sur Terre. A quelques centaines de kilomètres de la surface, la capsule se détache du module de service, et </a:t>
            </a:r>
            <a:r>
              <a:rPr lang="fr">
                <a:solidFill>
                  <a:srgbClr val="000000"/>
                </a:solidFill>
              </a:rPr>
              <a:t>amorce</a:t>
            </a:r>
            <a:r>
              <a:rPr lang="fr">
                <a:solidFill>
                  <a:srgbClr val="000000"/>
                </a:solidFill>
              </a:rPr>
              <a:t> sa rentrée.</a:t>
            </a:r>
            <a:endParaRPr>
              <a:solidFill>
                <a:srgbClr val="000000"/>
              </a:solidFill>
            </a:endParaRPr>
          </a:p>
        </p:txBody>
      </p:sp>
      <p:pic>
        <p:nvPicPr>
          <p:cNvPr id="137" name="Google Shape;137;p23"/>
          <p:cNvPicPr preferRelativeResize="0"/>
          <p:nvPr/>
        </p:nvPicPr>
        <p:blipFill>
          <a:blip r:embed="rId3">
            <a:alphaModFix amt="50000"/>
          </a:blip>
          <a:stretch>
            <a:fillRect/>
          </a:stretch>
        </p:blipFill>
        <p:spPr>
          <a:xfrm>
            <a:off x="6800850" y="-12"/>
            <a:ext cx="2343150" cy="1952625"/>
          </a:xfrm>
          <a:prstGeom prst="rect">
            <a:avLst/>
          </a:prstGeom>
          <a:noFill/>
          <a:ln>
            <a:noFill/>
          </a:ln>
        </p:spPr>
      </p:pic>
      <p:pic>
        <p:nvPicPr>
          <p:cNvPr id="138" name="Google Shape;138;p23"/>
          <p:cNvPicPr preferRelativeResize="0"/>
          <p:nvPr/>
        </p:nvPicPr>
        <p:blipFill>
          <a:blip r:embed="rId4">
            <a:alphaModFix/>
          </a:blip>
          <a:stretch>
            <a:fillRect/>
          </a:stretch>
        </p:blipFill>
        <p:spPr>
          <a:xfrm>
            <a:off x="0" y="2607775"/>
            <a:ext cx="4507949" cy="2535724"/>
          </a:xfrm>
          <a:prstGeom prst="rect">
            <a:avLst/>
          </a:prstGeom>
          <a:noFill/>
          <a:ln>
            <a:noFill/>
          </a:ln>
        </p:spPr>
      </p:pic>
      <p:pic>
        <p:nvPicPr>
          <p:cNvPr id="139" name="Google Shape;139;p23"/>
          <p:cNvPicPr preferRelativeResize="0"/>
          <p:nvPr/>
        </p:nvPicPr>
        <p:blipFill>
          <a:blip r:embed="rId5">
            <a:alphaModFix/>
          </a:blip>
          <a:stretch>
            <a:fillRect/>
          </a:stretch>
        </p:blipFill>
        <p:spPr>
          <a:xfrm>
            <a:off x="4636050" y="2607775"/>
            <a:ext cx="4507949" cy="25357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rgbClr val="3C78D8"/>
                </a:solidFill>
              </a:rPr>
              <a:t>L’atterrissage sur Terre</a:t>
            </a:r>
            <a:endParaRPr>
              <a:solidFill>
                <a:srgbClr val="3C78D8"/>
              </a:solidFill>
            </a:endParaRPr>
          </a:p>
        </p:txBody>
      </p:sp>
      <p:sp>
        <p:nvSpPr>
          <p:cNvPr id="145" name="Google Shape;145;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solidFill>
                  <a:srgbClr val="000000"/>
                </a:solidFill>
              </a:rPr>
              <a:t>Après une mission d’une semaine, la capsule rentre enfin sur Terre, avec ses trois membres d’équipage à bord.</a:t>
            </a:r>
            <a:endParaRPr>
              <a:solidFill>
                <a:srgbClr val="000000"/>
              </a:solidFill>
            </a:endParaRPr>
          </a:p>
        </p:txBody>
      </p:sp>
      <p:pic>
        <p:nvPicPr>
          <p:cNvPr id="146" name="Google Shape;146;p24"/>
          <p:cNvPicPr preferRelativeResize="0"/>
          <p:nvPr/>
        </p:nvPicPr>
        <p:blipFill>
          <a:blip r:embed="rId3">
            <a:alphaModFix/>
          </a:blip>
          <a:stretch>
            <a:fillRect/>
          </a:stretch>
        </p:blipFill>
        <p:spPr>
          <a:xfrm>
            <a:off x="0" y="1950980"/>
            <a:ext cx="2785248" cy="1566694"/>
          </a:xfrm>
          <a:prstGeom prst="rect">
            <a:avLst/>
          </a:prstGeom>
          <a:noFill/>
          <a:ln>
            <a:noFill/>
          </a:ln>
        </p:spPr>
      </p:pic>
      <p:pic>
        <p:nvPicPr>
          <p:cNvPr id="147" name="Google Shape;147;p24"/>
          <p:cNvPicPr preferRelativeResize="0"/>
          <p:nvPr/>
        </p:nvPicPr>
        <p:blipFill>
          <a:blip r:embed="rId4">
            <a:alphaModFix/>
          </a:blip>
          <a:stretch>
            <a:fillRect/>
          </a:stretch>
        </p:blipFill>
        <p:spPr>
          <a:xfrm>
            <a:off x="2835350" y="1950976"/>
            <a:ext cx="2785248" cy="1566699"/>
          </a:xfrm>
          <a:prstGeom prst="rect">
            <a:avLst/>
          </a:prstGeom>
          <a:noFill/>
          <a:ln>
            <a:noFill/>
          </a:ln>
        </p:spPr>
      </p:pic>
      <p:pic>
        <p:nvPicPr>
          <p:cNvPr id="148" name="Google Shape;148;p24"/>
          <p:cNvPicPr preferRelativeResize="0"/>
          <p:nvPr/>
        </p:nvPicPr>
        <p:blipFill>
          <a:blip r:embed="rId5">
            <a:alphaModFix/>
          </a:blip>
          <a:stretch>
            <a:fillRect/>
          </a:stretch>
        </p:blipFill>
        <p:spPr>
          <a:xfrm>
            <a:off x="0" y="3576800"/>
            <a:ext cx="2785238" cy="1566699"/>
          </a:xfrm>
          <a:prstGeom prst="rect">
            <a:avLst/>
          </a:prstGeom>
          <a:noFill/>
          <a:ln>
            <a:noFill/>
          </a:ln>
        </p:spPr>
      </p:pic>
      <p:pic>
        <p:nvPicPr>
          <p:cNvPr id="149" name="Google Shape;149;p24"/>
          <p:cNvPicPr preferRelativeResize="0"/>
          <p:nvPr/>
        </p:nvPicPr>
        <p:blipFill>
          <a:blip r:embed="rId6">
            <a:alphaModFix/>
          </a:blip>
          <a:stretch>
            <a:fillRect/>
          </a:stretch>
        </p:blipFill>
        <p:spPr>
          <a:xfrm>
            <a:off x="2835350" y="3576800"/>
            <a:ext cx="2785234" cy="1566699"/>
          </a:xfrm>
          <a:prstGeom prst="rect">
            <a:avLst/>
          </a:prstGeom>
          <a:noFill/>
          <a:ln>
            <a:noFill/>
          </a:ln>
        </p:spPr>
      </p:pic>
      <p:pic>
        <p:nvPicPr>
          <p:cNvPr id="150" name="Google Shape;150;p24"/>
          <p:cNvPicPr preferRelativeResize="0"/>
          <p:nvPr/>
        </p:nvPicPr>
        <p:blipFill>
          <a:blip r:embed="rId7">
            <a:alphaModFix amt="50000"/>
          </a:blip>
          <a:stretch>
            <a:fillRect/>
          </a:stretch>
        </p:blipFill>
        <p:spPr>
          <a:xfrm>
            <a:off x="6800850" y="-12"/>
            <a:ext cx="2343150" cy="1952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rgbClr val="3C78D8"/>
                </a:solidFill>
              </a:rPr>
              <a:t>Fin du challenge (message de Newka)</a:t>
            </a:r>
            <a:endParaRPr>
              <a:solidFill>
                <a:srgbClr val="3C78D8"/>
              </a:solidFill>
            </a:endParaRPr>
          </a:p>
        </p:txBody>
      </p:sp>
      <p:sp>
        <p:nvSpPr>
          <p:cNvPr id="156" name="Google Shape;156;p25"/>
          <p:cNvSpPr txBox="1"/>
          <p:nvPr>
            <p:ph idx="1" type="body"/>
          </p:nvPr>
        </p:nvSpPr>
        <p:spPr>
          <a:xfrm>
            <a:off x="311700" y="1017725"/>
            <a:ext cx="8520600" cy="3416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fr">
                <a:solidFill>
                  <a:schemeClr val="dk1"/>
                </a:solidFill>
              </a:rPr>
              <a:t>Je tenais à remercier l’équipe Ksc pour ce challenge, car c’est un challenge qui rend, avant tout, un immense hommage au 50 ans du plus grand voyage que l’homme n’ai fait, celui de marcher sur la Lune. C’est ce programme qui m'a donner l’envie d’être passionné de spatial alors merci à vous d’avoir fait de cette mission un challenge </a:t>
            </a:r>
            <a:endParaRPr>
              <a:solidFill>
                <a:schemeClr val="dk1"/>
              </a:solidFill>
            </a:endParaRPr>
          </a:p>
          <a:p>
            <a:pPr indent="0" lvl="0" marL="0" rtl="0" algn="l">
              <a:spcBef>
                <a:spcPts val="0"/>
              </a:spcBef>
              <a:spcAft>
                <a:spcPts val="1600"/>
              </a:spcAft>
              <a:buNone/>
            </a:pPr>
            <a:r>
              <a:t/>
            </a:r>
            <a:endParaRPr>
              <a:solidFill>
                <a:srgbClr val="000000"/>
              </a:solidFill>
            </a:endParaRPr>
          </a:p>
        </p:txBody>
      </p:sp>
      <p:pic>
        <p:nvPicPr>
          <p:cNvPr id="157" name="Google Shape;157;p25"/>
          <p:cNvPicPr preferRelativeResize="0"/>
          <p:nvPr/>
        </p:nvPicPr>
        <p:blipFill>
          <a:blip r:embed="rId3">
            <a:alphaModFix/>
          </a:blip>
          <a:stretch>
            <a:fillRect/>
          </a:stretch>
        </p:blipFill>
        <p:spPr>
          <a:xfrm>
            <a:off x="0" y="3220875"/>
            <a:ext cx="2002725" cy="1922625"/>
          </a:xfrm>
          <a:prstGeom prst="rect">
            <a:avLst/>
          </a:prstGeom>
          <a:noFill/>
          <a:ln>
            <a:noFill/>
          </a:ln>
        </p:spPr>
      </p:pic>
      <p:pic>
        <p:nvPicPr>
          <p:cNvPr id="158" name="Google Shape;158;p25"/>
          <p:cNvPicPr preferRelativeResize="0"/>
          <p:nvPr/>
        </p:nvPicPr>
        <p:blipFill>
          <a:blip r:embed="rId4">
            <a:alphaModFix/>
          </a:blip>
          <a:stretch>
            <a:fillRect/>
          </a:stretch>
        </p:blipFill>
        <p:spPr>
          <a:xfrm>
            <a:off x="6191250" y="2857500"/>
            <a:ext cx="2952750" cy="2286000"/>
          </a:xfrm>
          <a:prstGeom prst="rect">
            <a:avLst/>
          </a:prstGeom>
          <a:noFill/>
          <a:ln>
            <a:noFill/>
          </a:ln>
        </p:spPr>
      </p:pic>
      <p:pic>
        <p:nvPicPr>
          <p:cNvPr id="159" name="Google Shape;159;p25"/>
          <p:cNvPicPr preferRelativeResize="0"/>
          <p:nvPr/>
        </p:nvPicPr>
        <p:blipFill>
          <a:blip r:embed="rId5">
            <a:alphaModFix/>
          </a:blip>
          <a:stretch>
            <a:fillRect/>
          </a:stretch>
        </p:blipFill>
        <p:spPr>
          <a:xfrm>
            <a:off x="3400425" y="3190863"/>
            <a:ext cx="2343150" cy="1952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solidFill>
                  <a:srgbClr val="000000"/>
                </a:solidFill>
              </a:rPr>
              <a:t>Ce PowerPoint et la suite du dossier KSC4-Apollo de LMSP et Newka (Jesse Veran sur discord), dans ce PowerPoint, nous décrirons la missions, étape par étape, en apportant quelques détails complémentaire à la première partie de ce dossier. Vous pouvez lire ce PowerPoint en lecture simple, même s’il est conseillé de le lire sous forme de diaporama pour un meilleur confort de lecture </a:t>
            </a:r>
            <a:endParaRPr>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1-Brève présentation du PowerPoint</a:t>
            </a:r>
            <a:endParaRPr/>
          </a:p>
        </p:txBody>
      </p:sp>
      <p:sp>
        <p:nvSpPr>
          <p:cNvPr id="67" name="Google Shape;67;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rgbClr val="0000FF"/>
                </a:solidFill>
              </a:rPr>
              <a:t>Ce power point sera divisé en 3 partie, chaque parti correspond aux étapes du voyage, suivant cet ordre:</a:t>
            </a:r>
            <a:endParaRPr>
              <a:solidFill>
                <a:srgbClr val="0000FF"/>
              </a:solidFill>
            </a:endParaRPr>
          </a:p>
          <a:p>
            <a:pPr indent="0" lvl="0" marL="0" rtl="0" algn="l">
              <a:spcBef>
                <a:spcPts val="1600"/>
              </a:spcBef>
              <a:spcAft>
                <a:spcPts val="0"/>
              </a:spcAft>
              <a:buNone/>
            </a:pPr>
            <a:r>
              <a:rPr lang="fr">
                <a:solidFill>
                  <a:srgbClr val="CC0000"/>
                </a:solidFill>
              </a:rPr>
              <a:t>I-Première phase de vol</a:t>
            </a:r>
            <a:endParaRPr>
              <a:solidFill>
                <a:srgbClr val="CC0000"/>
              </a:solidFill>
            </a:endParaRPr>
          </a:p>
          <a:p>
            <a:pPr indent="0" lvl="0" marL="0" rtl="0" algn="l">
              <a:spcBef>
                <a:spcPts val="1600"/>
              </a:spcBef>
              <a:spcAft>
                <a:spcPts val="0"/>
              </a:spcAft>
              <a:buNone/>
            </a:pPr>
            <a:r>
              <a:rPr lang="fr">
                <a:solidFill>
                  <a:srgbClr val="000000"/>
                </a:solidFill>
              </a:rPr>
              <a:t>Du décollage à l’interception avec la Lune</a:t>
            </a:r>
            <a:endParaRPr>
              <a:solidFill>
                <a:srgbClr val="000000"/>
              </a:solidFill>
            </a:endParaRPr>
          </a:p>
          <a:p>
            <a:pPr indent="0" lvl="0" marL="0" rtl="0" algn="l">
              <a:spcBef>
                <a:spcPts val="1600"/>
              </a:spcBef>
              <a:spcAft>
                <a:spcPts val="0"/>
              </a:spcAft>
              <a:buNone/>
            </a:pPr>
            <a:r>
              <a:rPr lang="fr">
                <a:solidFill>
                  <a:srgbClr val="CC0000"/>
                </a:solidFill>
              </a:rPr>
              <a:t>II-Deuxième phase de vol</a:t>
            </a:r>
            <a:endParaRPr>
              <a:solidFill>
                <a:srgbClr val="CC0000"/>
              </a:solidFill>
            </a:endParaRPr>
          </a:p>
          <a:p>
            <a:pPr indent="0" lvl="0" marL="0" rtl="0" algn="l">
              <a:spcBef>
                <a:spcPts val="1600"/>
              </a:spcBef>
              <a:spcAft>
                <a:spcPts val="0"/>
              </a:spcAft>
              <a:buNone/>
            </a:pPr>
            <a:r>
              <a:rPr lang="fr">
                <a:solidFill>
                  <a:srgbClr val="000000"/>
                </a:solidFill>
              </a:rPr>
              <a:t>De l’entrée en orbite lunaire, au transfert vers la Terre</a:t>
            </a:r>
            <a:endParaRPr>
              <a:solidFill>
                <a:srgbClr val="000000"/>
              </a:solidFill>
            </a:endParaRPr>
          </a:p>
          <a:p>
            <a:pPr indent="0" lvl="0" marL="0" rtl="0" algn="l">
              <a:spcBef>
                <a:spcPts val="1600"/>
              </a:spcBef>
              <a:spcAft>
                <a:spcPts val="0"/>
              </a:spcAft>
              <a:buNone/>
            </a:pPr>
            <a:r>
              <a:rPr lang="fr">
                <a:solidFill>
                  <a:srgbClr val="CC0000"/>
                </a:solidFill>
              </a:rPr>
              <a:t>III-</a:t>
            </a:r>
            <a:r>
              <a:rPr lang="fr">
                <a:solidFill>
                  <a:srgbClr val="CC0000"/>
                </a:solidFill>
              </a:rPr>
              <a:t>Troisième</a:t>
            </a:r>
            <a:r>
              <a:rPr lang="fr">
                <a:solidFill>
                  <a:srgbClr val="CC0000"/>
                </a:solidFill>
              </a:rPr>
              <a:t> phase de vol</a:t>
            </a:r>
            <a:endParaRPr>
              <a:solidFill>
                <a:srgbClr val="CC0000"/>
              </a:solidFill>
            </a:endParaRPr>
          </a:p>
          <a:p>
            <a:pPr indent="0" lvl="0" marL="0" rtl="0" algn="l">
              <a:spcBef>
                <a:spcPts val="1600"/>
              </a:spcBef>
              <a:spcAft>
                <a:spcPts val="0"/>
              </a:spcAft>
              <a:buNone/>
            </a:pPr>
            <a:r>
              <a:rPr lang="fr">
                <a:solidFill>
                  <a:srgbClr val="000000"/>
                </a:solidFill>
              </a:rPr>
              <a:t>De la sortie de l’influence lunaire, à l’atterrissage</a:t>
            </a:r>
            <a:endParaRPr>
              <a:solidFill>
                <a:srgbClr val="000000"/>
              </a:solidFill>
            </a:endParaRPr>
          </a:p>
          <a:p>
            <a:pPr indent="0" lvl="0" marL="0" rtl="0" algn="l">
              <a:spcBef>
                <a:spcPts val="1600"/>
              </a:spcBef>
              <a:spcAft>
                <a:spcPts val="16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fr" sz="1800">
                <a:solidFill>
                  <a:srgbClr val="CC0000"/>
                </a:solidFill>
              </a:rPr>
              <a:t>I-Première phase de vol</a:t>
            </a:r>
            <a:br>
              <a:rPr lang="fr" sz="1800">
                <a:solidFill>
                  <a:srgbClr val="CC0000"/>
                </a:solidFill>
              </a:rPr>
            </a:br>
            <a:r>
              <a:rPr lang="fr" sz="1800">
                <a:solidFill>
                  <a:srgbClr val="CC0000"/>
                </a:solidFill>
              </a:rPr>
              <a:t>A) Le décollage</a:t>
            </a:r>
            <a:endParaRPr sz="1800">
              <a:solidFill>
                <a:srgbClr val="CC0000"/>
              </a:solidFill>
            </a:endParaRPr>
          </a:p>
          <a:p>
            <a:pPr indent="0" lvl="0" marL="0" rtl="0" algn="l">
              <a:spcBef>
                <a:spcPts val="1600"/>
              </a:spcBef>
              <a:spcAft>
                <a:spcPts val="0"/>
              </a:spcAft>
              <a:buNone/>
            </a:pPr>
            <a:r>
              <a:t/>
            </a:r>
            <a:endParaRPr/>
          </a:p>
        </p:txBody>
      </p:sp>
      <p:sp>
        <p:nvSpPr>
          <p:cNvPr id="73" name="Google Shape;7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rgbClr val="000000"/>
                </a:solidFill>
              </a:rPr>
              <a:t>La Saturn V a donc décollé depuis Cape Canaveral, et est parti droit vers l’Est, afin d’être le plus proche possible de l’inclinaison de l’orbite lunaire.  </a:t>
            </a:r>
            <a:endParaRPr>
              <a:solidFill>
                <a:srgbClr val="000000"/>
              </a:solidFill>
            </a:endParaRPr>
          </a:p>
          <a:p>
            <a:pPr indent="0" lvl="0" marL="0" rtl="0" algn="l">
              <a:spcBef>
                <a:spcPts val="1600"/>
              </a:spcBef>
              <a:spcAft>
                <a:spcPts val="1600"/>
              </a:spcAft>
              <a:buNone/>
            </a:pPr>
            <a:r>
              <a:rPr lang="fr">
                <a:solidFill>
                  <a:srgbClr val="000000"/>
                </a:solidFill>
              </a:rPr>
              <a:t> </a:t>
            </a:r>
            <a:endParaRPr>
              <a:solidFill>
                <a:srgbClr val="000000"/>
              </a:solidFill>
            </a:endParaRPr>
          </a:p>
        </p:txBody>
      </p:sp>
      <p:pic>
        <p:nvPicPr>
          <p:cNvPr id="74" name="Google Shape;74;p16"/>
          <p:cNvPicPr preferRelativeResize="0"/>
          <p:nvPr/>
        </p:nvPicPr>
        <p:blipFill>
          <a:blip r:embed="rId3">
            <a:alphaModFix/>
          </a:blip>
          <a:stretch>
            <a:fillRect/>
          </a:stretch>
        </p:blipFill>
        <p:spPr>
          <a:xfrm>
            <a:off x="0" y="2620150"/>
            <a:ext cx="4485926" cy="2523350"/>
          </a:xfrm>
          <a:prstGeom prst="rect">
            <a:avLst/>
          </a:prstGeom>
          <a:noFill/>
          <a:ln>
            <a:noFill/>
          </a:ln>
        </p:spPr>
      </p:pic>
      <p:pic>
        <p:nvPicPr>
          <p:cNvPr id="75" name="Google Shape;75;p16"/>
          <p:cNvPicPr preferRelativeResize="0"/>
          <p:nvPr/>
        </p:nvPicPr>
        <p:blipFill>
          <a:blip r:embed="rId4">
            <a:alphaModFix/>
          </a:blip>
          <a:stretch>
            <a:fillRect/>
          </a:stretch>
        </p:blipFill>
        <p:spPr>
          <a:xfrm>
            <a:off x="4658075" y="2620167"/>
            <a:ext cx="4485926" cy="2523334"/>
          </a:xfrm>
          <a:prstGeom prst="rect">
            <a:avLst/>
          </a:prstGeom>
          <a:noFill/>
          <a:ln>
            <a:noFill/>
          </a:ln>
        </p:spPr>
      </p:pic>
      <p:pic>
        <p:nvPicPr>
          <p:cNvPr id="76" name="Google Shape;76;p16"/>
          <p:cNvPicPr preferRelativeResize="0"/>
          <p:nvPr/>
        </p:nvPicPr>
        <p:blipFill>
          <a:blip r:embed="rId5">
            <a:alphaModFix amt="50000"/>
          </a:blip>
          <a:stretch>
            <a:fillRect/>
          </a:stretch>
        </p:blipFill>
        <p:spPr>
          <a:xfrm>
            <a:off x="6800850" y="-12"/>
            <a:ext cx="2343150" cy="1952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2700">
                <a:solidFill>
                  <a:srgbClr val="3C78D8"/>
                </a:solidFill>
              </a:rPr>
              <a:t>Le </a:t>
            </a:r>
            <a:r>
              <a:rPr lang="fr" sz="2700">
                <a:solidFill>
                  <a:srgbClr val="3C78D8"/>
                </a:solidFill>
              </a:rPr>
              <a:t>largage</a:t>
            </a:r>
            <a:r>
              <a:rPr lang="fr" sz="2700">
                <a:solidFill>
                  <a:srgbClr val="3C78D8"/>
                </a:solidFill>
              </a:rPr>
              <a:t> du premier étage et allumage du deuxième</a:t>
            </a:r>
            <a:endParaRPr sz="2700">
              <a:solidFill>
                <a:srgbClr val="3C78D8"/>
              </a:solidFill>
            </a:endParaRPr>
          </a:p>
        </p:txBody>
      </p:sp>
      <p:sp>
        <p:nvSpPr>
          <p:cNvPr id="82" name="Google Shape;82;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solidFill>
                  <a:srgbClr val="000000"/>
                </a:solidFill>
              </a:rPr>
              <a:t>Après avoir été allumé pendant près de 2 minutes, le premier étage est largué, afin de laisser place à l’allumage du deuxième étage. </a:t>
            </a:r>
            <a:endParaRPr>
              <a:solidFill>
                <a:srgbClr val="000000"/>
              </a:solidFill>
            </a:endParaRPr>
          </a:p>
        </p:txBody>
      </p:sp>
      <p:pic>
        <p:nvPicPr>
          <p:cNvPr id="83" name="Google Shape;83;p17"/>
          <p:cNvPicPr preferRelativeResize="0"/>
          <p:nvPr/>
        </p:nvPicPr>
        <p:blipFill>
          <a:blip r:embed="rId3">
            <a:alphaModFix/>
          </a:blip>
          <a:stretch>
            <a:fillRect/>
          </a:stretch>
        </p:blipFill>
        <p:spPr>
          <a:xfrm>
            <a:off x="0" y="2620175"/>
            <a:ext cx="4485926" cy="2523326"/>
          </a:xfrm>
          <a:prstGeom prst="rect">
            <a:avLst/>
          </a:prstGeom>
          <a:noFill/>
          <a:ln>
            <a:noFill/>
          </a:ln>
        </p:spPr>
      </p:pic>
      <p:pic>
        <p:nvPicPr>
          <p:cNvPr id="84" name="Google Shape;84;p17"/>
          <p:cNvPicPr preferRelativeResize="0"/>
          <p:nvPr/>
        </p:nvPicPr>
        <p:blipFill>
          <a:blip r:embed="rId4">
            <a:alphaModFix/>
          </a:blip>
          <a:stretch>
            <a:fillRect/>
          </a:stretch>
        </p:blipFill>
        <p:spPr>
          <a:xfrm>
            <a:off x="4658075" y="2620166"/>
            <a:ext cx="4485926" cy="2523334"/>
          </a:xfrm>
          <a:prstGeom prst="rect">
            <a:avLst/>
          </a:prstGeom>
          <a:noFill/>
          <a:ln>
            <a:noFill/>
          </a:ln>
        </p:spPr>
      </p:pic>
      <p:pic>
        <p:nvPicPr>
          <p:cNvPr id="85" name="Google Shape;85;p17"/>
          <p:cNvPicPr preferRelativeResize="0"/>
          <p:nvPr/>
        </p:nvPicPr>
        <p:blipFill>
          <a:blip r:embed="rId5">
            <a:alphaModFix amt="50000"/>
          </a:blip>
          <a:stretch>
            <a:fillRect/>
          </a:stretch>
        </p:blipFill>
        <p:spPr>
          <a:xfrm>
            <a:off x="6800850" y="-12"/>
            <a:ext cx="2343150" cy="1952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rgbClr val="3C78D8"/>
                </a:solidFill>
              </a:rPr>
              <a:t>Largage du S-II et allumage du S-IVB</a:t>
            </a:r>
            <a:endParaRPr>
              <a:solidFill>
                <a:srgbClr val="3C78D8"/>
              </a:solidFill>
            </a:endParaRPr>
          </a:p>
        </p:txBody>
      </p:sp>
      <p:sp>
        <p:nvSpPr>
          <p:cNvPr id="91" name="Google Shape;91;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solidFill>
                  <a:srgbClr val="000000"/>
                </a:solidFill>
              </a:rPr>
              <a:t>Une fois à seulement quelques centaines de m/s de l’orbite, le S-II est largué, pour laisser place au S-IVB qui servira à la mise en orbite et au transfert vers la Lune</a:t>
            </a:r>
            <a:endParaRPr>
              <a:solidFill>
                <a:srgbClr val="000000"/>
              </a:solidFill>
            </a:endParaRPr>
          </a:p>
        </p:txBody>
      </p:sp>
      <p:pic>
        <p:nvPicPr>
          <p:cNvPr id="92" name="Google Shape;92;p18"/>
          <p:cNvPicPr preferRelativeResize="0"/>
          <p:nvPr/>
        </p:nvPicPr>
        <p:blipFill>
          <a:blip r:embed="rId3">
            <a:alphaModFix/>
          </a:blip>
          <a:stretch>
            <a:fillRect/>
          </a:stretch>
        </p:blipFill>
        <p:spPr>
          <a:xfrm>
            <a:off x="0" y="2620175"/>
            <a:ext cx="4485926" cy="2523326"/>
          </a:xfrm>
          <a:prstGeom prst="rect">
            <a:avLst/>
          </a:prstGeom>
          <a:noFill/>
          <a:ln>
            <a:noFill/>
          </a:ln>
        </p:spPr>
      </p:pic>
      <p:pic>
        <p:nvPicPr>
          <p:cNvPr id="93" name="Google Shape;93;p18"/>
          <p:cNvPicPr preferRelativeResize="0"/>
          <p:nvPr/>
        </p:nvPicPr>
        <p:blipFill>
          <a:blip r:embed="rId4">
            <a:alphaModFix/>
          </a:blip>
          <a:stretch>
            <a:fillRect/>
          </a:stretch>
        </p:blipFill>
        <p:spPr>
          <a:xfrm>
            <a:off x="4658075" y="2620161"/>
            <a:ext cx="4485926" cy="2523339"/>
          </a:xfrm>
          <a:prstGeom prst="rect">
            <a:avLst/>
          </a:prstGeom>
          <a:noFill/>
          <a:ln>
            <a:noFill/>
          </a:ln>
        </p:spPr>
      </p:pic>
      <p:pic>
        <p:nvPicPr>
          <p:cNvPr id="94" name="Google Shape;94;p18"/>
          <p:cNvPicPr preferRelativeResize="0"/>
          <p:nvPr/>
        </p:nvPicPr>
        <p:blipFill>
          <a:blip r:embed="rId5">
            <a:alphaModFix amt="50000"/>
          </a:blip>
          <a:stretch>
            <a:fillRect/>
          </a:stretch>
        </p:blipFill>
        <p:spPr>
          <a:xfrm>
            <a:off x="6800850" y="-12"/>
            <a:ext cx="2343150" cy="1952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rgbClr val="3C78D8"/>
                </a:solidFill>
              </a:rPr>
              <a:t>Transfert vers la Lune et l</a:t>
            </a:r>
            <a:r>
              <a:rPr lang="fr">
                <a:solidFill>
                  <a:srgbClr val="3C78D8"/>
                </a:solidFill>
              </a:rPr>
              <a:t>argage du S-IVB</a:t>
            </a:r>
            <a:endParaRPr>
              <a:solidFill>
                <a:srgbClr val="3C78D8"/>
              </a:solidFill>
            </a:endParaRPr>
          </a:p>
        </p:txBody>
      </p:sp>
      <p:sp>
        <p:nvSpPr>
          <p:cNvPr id="100" name="Google Shape;100;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solidFill>
                  <a:srgbClr val="000000"/>
                </a:solidFill>
              </a:rPr>
              <a:t>Une fois le S-IVB ayant fait l’injection trans-lunaire(image 1), le CSM et le LM s’arriment l’un à l’autre, puis le S-IVB est largué (image 2).</a:t>
            </a:r>
            <a:endParaRPr>
              <a:solidFill>
                <a:srgbClr val="000000"/>
              </a:solidFill>
            </a:endParaRPr>
          </a:p>
        </p:txBody>
      </p:sp>
      <p:pic>
        <p:nvPicPr>
          <p:cNvPr id="101" name="Google Shape;101;p19"/>
          <p:cNvPicPr preferRelativeResize="0"/>
          <p:nvPr/>
        </p:nvPicPr>
        <p:blipFill>
          <a:blip r:embed="rId3">
            <a:alphaModFix/>
          </a:blip>
          <a:stretch>
            <a:fillRect/>
          </a:stretch>
        </p:blipFill>
        <p:spPr>
          <a:xfrm>
            <a:off x="0" y="2614800"/>
            <a:ext cx="4495474" cy="2528701"/>
          </a:xfrm>
          <a:prstGeom prst="rect">
            <a:avLst/>
          </a:prstGeom>
          <a:noFill/>
          <a:ln>
            <a:noFill/>
          </a:ln>
        </p:spPr>
      </p:pic>
      <p:pic>
        <p:nvPicPr>
          <p:cNvPr id="102" name="Google Shape;102;p19"/>
          <p:cNvPicPr preferRelativeResize="0"/>
          <p:nvPr/>
        </p:nvPicPr>
        <p:blipFill>
          <a:blip r:embed="rId4">
            <a:alphaModFix/>
          </a:blip>
          <a:stretch>
            <a:fillRect/>
          </a:stretch>
        </p:blipFill>
        <p:spPr>
          <a:xfrm>
            <a:off x="4648545" y="2614800"/>
            <a:ext cx="4495454" cy="2528701"/>
          </a:xfrm>
          <a:prstGeom prst="rect">
            <a:avLst/>
          </a:prstGeom>
          <a:noFill/>
          <a:ln>
            <a:noFill/>
          </a:ln>
        </p:spPr>
      </p:pic>
      <p:pic>
        <p:nvPicPr>
          <p:cNvPr id="103" name="Google Shape;103;p19"/>
          <p:cNvPicPr preferRelativeResize="0"/>
          <p:nvPr/>
        </p:nvPicPr>
        <p:blipFill>
          <a:blip r:embed="rId5">
            <a:alphaModFix amt="50000"/>
          </a:blip>
          <a:stretch>
            <a:fillRect/>
          </a:stretch>
        </p:blipFill>
        <p:spPr>
          <a:xfrm>
            <a:off x="6800850" y="-12"/>
            <a:ext cx="2343150" cy="19526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rgbClr val="3C78D8"/>
                </a:solidFill>
              </a:rPr>
              <a:t>Arrivée en orbite lunaire</a:t>
            </a:r>
            <a:endParaRPr>
              <a:solidFill>
                <a:srgbClr val="3C78D8"/>
              </a:solidFill>
            </a:endParaRPr>
          </a:p>
        </p:txBody>
      </p:sp>
      <p:sp>
        <p:nvSpPr>
          <p:cNvPr id="109" name="Google Shape;109;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solidFill>
                  <a:srgbClr val="000000"/>
                </a:solidFill>
              </a:rPr>
              <a:t>C’est après un voyage de 2 jours, que l’équipage arrive en orbite lunaire.</a:t>
            </a:r>
            <a:br>
              <a:rPr lang="fr">
                <a:solidFill>
                  <a:srgbClr val="000000"/>
                </a:solidFill>
              </a:rPr>
            </a:br>
            <a:r>
              <a:rPr lang="fr">
                <a:solidFill>
                  <a:srgbClr val="000000"/>
                </a:solidFill>
              </a:rPr>
              <a:t>Deux astronautes seront transférés dans le LM un peu plus tard, afin de proceder à l’atterrissage.</a:t>
            </a:r>
            <a:endParaRPr>
              <a:solidFill>
                <a:srgbClr val="000000"/>
              </a:solidFill>
            </a:endParaRPr>
          </a:p>
        </p:txBody>
      </p:sp>
      <p:pic>
        <p:nvPicPr>
          <p:cNvPr id="110" name="Google Shape;110;p20"/>
          <p:cNvPicPr preferRelativeResize="0"/>
          <p:nvPr/>
        </p:nvPicPr>
        <p:blipFill>
          <a:blip r:embed="rId3">
            <a:alphaModFix/>
          </a:blip>
          <a:stretch>
            <a:fillRect/>
          </a:stretch>
        </p:blipFill>
        <p:spPr>
          <a:xfrm>
            <a:off x="0" y="2608700"/>
            <a:ext cx="4506326" cy="2534801"/>
          </a:xfrm>
          <a:prstGeom prst="rect">
            <a:avLst/>
          </a:prstGeom>
          <a:noFill/>
          <a:ln>
            <a:noFill/>
          </a:ln>
        </p:spPr>
      </p:pic>
      <p:pic>
        <p:nvPicPr>
          <p:cNvPr id="111" name="Google Shape;111;p20"/>
          <p:cNvPicPr preferRelativeResize="0"/>
          <p:nvPr/>
        </p:nvPicPr>
        <p:blipFill>
          <a:blip r:embed="rId4">
            <a:alphaModFix/>
          </a:blip>
          <a:stretch>
            <a:fillRect/>
          </a:stretch>
        </p:blipFill>
        <p:spPr>
          <a:xfrm>
            <a:off x="4637689" y="2608700"/>
            <a:ext cx="4506312" cy="2534801"/>
          </a:xfrm>
          <a:prstGeom prst="rect">
            <a:avLst/>
          </a:prstGeom>
          <a:noFill/>
          <a:ln>
            <a:noFill/>
          </a:ln>
        </p:spPr>
      </p:pic>
      <p:pic>
        <p:nvPicPr>
          <p:cNvPr id="112" name="Google Shape;112;p20"/>
          <p:cNvPicPr preferRelativeResize="0"/>
          <p:nvPr/>
        </p:nvPicPr>
        <p:blipFill>
          <a:blip r:embed="rId5">
            <a:alphaModFix amt="50000"/>
          </a:blip>
          <a:stretch>
            <a:fillRect/>
          </a:stretch>
        </p:blipFill>
        <p:spPr>
          <a:xfrm>
            <a:off x="6800850" y="-12"/>
            <a:ext cx="2343150" cy="1952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solidFill>
                  <a:srgbClr val="3C78D8"/>
                </a:solidFill>
              </a:rPr>
              <a:t>L’allunissage</a:t>
            </a:r>
            <a:endParaRPr>
              <a:solidFill>
                <a:srgbClr val="3C78D8"/>
              </a:solidFill>
            </a:endParaRPr>
          </a:p>
        </p:txBody>
      </p:sp>
      <p:sp>
        <p:nvSpPr>
          <p:cNvPr id="118" name="Google Shape;118;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solidFill>
                  <a:srgbClr val="000000"/>
                </a:solidFill>
              </a:rPr>
              <a:t>C’est après une petite heure de descente, et un attérissage tout en douceur, que Jeb pose le pied sur la Lune pour la première fois, l’équipage restera sur la Lune pendant 2 petites heures, avant de remonter vers l’orbite pour rejoindre le CSM</a:t>
            </a:r>
            <a:endParaRPr>
              <a:solidFill>
                <a:srgbClr val="000000"/>
              </a:solidFill>
            </a:endParaRPr>
          </a:p>
        </p:txBody>
      </p:sp>
      <p:pic>
        <p:nvPicPr>
          <p:cNvPr id="119" name="Google Shape;119;p21"/>
          <p:cNvPicPr preferRelativeResize="0"/>
          <p:nvPr/>
        </p:nvPicPr>
        <p:blipFill>
          <a:blip r:embed="rId3">
            <a:alphaModFix amt="50000"/>
          </a:blip>
          <a:stretch>
            <a:fillRect/>
          </a:stretch>
        </p:blipFill>
        <p:spPr>
          <a:xfrm>
            <a:off x="6800850" y="-12"/>
            <a:ext cx="2343150" cy="1952625"/>
          </a:xfrm>
          <a:prstGeom prst="rect">
            <a:avLst/>
          </a:prstGeom>
          <a:noFill/>
          <a:ln>
            <a:noFill/>
          </a:ln>
        </p:spPr>
      </p:pic>
      <p:pic>
        <p:nvPicPr>
          <p:cNvPr id="120" name="Google Shape;120;p21"/>
          <p:cNvPicPr preferRelativeResize="0"/>
          <p:nvPr/>
        </p:nvPicPr>
        <p:blipFill>
          <a:blip r:embed="rId4">
            <a:alphaModFix/>
          </a:blip>
          <a:stretch>
            <a:fillRect/>
          </a:stretch>
        </p:blipFill>
        <p:spPr>
          <a:xfrm>
            <a:off x="4636050" y="2607787"/>
            <a:ext cx="4507949" cy="2535700"/>
          </a:xfrm>
          <a:prstGeom prst="rect">
            <a:avLst/>
          </a:prstGeom>
          <a:noFill/>
          <a:ln>
            <a:noFill/>
          </a:ln>
        </p:spPr>
      </p:pic>
      <p:pic>
        <p:nvPicPr>
          <p:cNvPr id="121" name="Google Shape;121;p21"/>
          <p:cNvPicPr preferRelativeResize="0"/>
          <p:nvPr/>
        </p:nvPicPr>
        <p:blipFill>
          <a:blip r:embed="rId5">
            <a:alphaModFix/>
          </a:blip>
          <a:stretch>
            <a:fillRect/>
          </a:stretch>
        </p:blipFill>
        <p:spPr>
          <a:xfrm>
            <a:off x="0" y="2607777"/>
            <a:ext cx="4507949" cy="253573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