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sldIdLst>
    <p:sldId id="260" r:id="rId2"/>
    <p:sldId id="264" r:id="rId3"/>
    <p:sldId id="265" r:id="rId4"/>
    <p:sldId id="266" r:id="rId5"/>
    <p:sldId id="262" r:id="rId6"/>
    <p:sldId id="267" r:id="rId7"/>
    <p:sldId id="268" r:id="rId8"/>
    <p:sldId id="269" r:id="rId9"/>
    <p:sldId id="270" r:id="rId10"/>
    <p:sldId id="272" r:id="rId11"/>
    <p:sldId id="273" r:id="rId12"/>
    <p:sldId id="290" r:id="rId13"/>
    <p:sldId id="274" r:id="rId14"/>
    <p:sldId id="291" r:id="rId15"/>
    <p:sldId id="292" r:id="rId16"/>
    <p:sldId id="275" r:id="rId17"/>
    <p:sldId id="276" r:id="rId18"/>
    <p:sldId id="277" r:id="rId19"/>
    <p:sldId id="298"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3" r:id="rId33"/>
    <p:sldId id="294" r:id="rId34"/>
    <p:sldId id="295" r:id="rId35"/>
    <p:sldId id="296" r:id="rId36"/>
    <p:sldId id="29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81" autoAdjust="0"/>
    <p:restoredTop sz="96374" autoAdjust="0"/>
  </p:normalViewPr>
  <p:slideViewPr>
    <p:cSldViewPr snapToGrid="0">
      <p:cViewPr varScale="1">
        <p:scale>
          <a:sx n="114" d="100"/>
          <a:sy n="114" d="100"/>
        </p:scale>
        <p:origin x="69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555F8541-BF6D-4355-8822-558ED57C6EA6}" type="slidenum">
              <a:rPr lang="fr-FR" smtClean="0"/>
              <a:t>‹N°›</a:t>
            </a:fld>
            <a:endParaRPr lang="fr-F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042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995D30D-E9DB-4A73-9081-AEBA36B0AA18}" type="datetimeFigureOut">
              <a:rPr lang="fr-FR" smtClean="0"/>
              <a:t>26/05/2019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5F8541-BF6D-4355-8822-558ED57C6EA6}" type="slidenum">
              <a:rPr lang="fr-FR" smtClean="0"/>
              <a:t>‹N°›</a:t>
            </a:fld>
            <a:endParaRPr lang="fr-FR"/>
          </a:p>
        </p:txBody>
      </p:sp>
    </p:spTree>
    <p:extLst>
      <p:ext uri="{BB962C8B-B14F-4D97-AF65-F5344CB8AC3E}">
        <p14:creationId xmlns:p14="http://schemas.microsoft.com/office/powerpoint/2010/main" val="58659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897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51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spTree>
    <p:extLst>
      <p:ext uri="{BB962C8B-B14F-4D97-AF65-F5344CB8AC3E}">
        <p14:creationId xmlns:p14="http://schemas.microsoft.com/office/powerpoint/2010/main" val="3442088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259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54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469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29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spTree>
    <p:extLst>
      <p:ext uri="{BB962C8B-B14F-4D97-AF65-F5344CB8AC3E}">
        <p14:creationId xmlns:p14="http://schemas.microsoft.com/office/powerpoint/2010/main" val="348049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995D30D-E9DB-4A73-9081-AEBA36B0AA18}" type="datetimeFigureOut">
              <a:rPr lang="fr-FR" smtClean="0"/>
              <a:t>26/05/2019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5F8541-BF6D-4355-8822-558ED57C6EA6}" type="slidenum">
              <a:rPr lang="fr-FR" smtClean="0"/>
              <a:t>‹N°›</a:t>
            </a:fld>
            <a:endParaRPr lang="fr-F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124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995D30D-E9DB-4A73-9081-AEBA36B0AA18}" type="datetimeFigureOut">
              <a:rPr lang="fr-FR" smtClean="0"/>
              <a:t>26/05/2019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5F8541-BF6D-4355-8822-558ED57C6EA6}" type="slidenum">
              <a:rPr lang="fr-FR" smtClean="0"/>
              <a:t>‹N°›</a:t>
            </a:fld>
            <a:endParaRPr lang="fr-FR"/>
          </a:p>
        </p:txBody>
      </p:sp>
    </p:spTree>
    <p:extLst>
      <p:ext uri="{BB962C8B-B14F-4D97-AF65-F5344CB8AC3E}">
        <p14:creationId xmlns:p14="http://schemas.microsoft.com/office/powerpoint/2010/main" val="22231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995D30D-E9DB-4A73-9081-AEBA36B0AA18}" type="datetimeFigureOut">
              <a:rPr lang="fr-FR" smtClean="0"/>
              <a:t>26/05/2019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55F8541-BF6D-4355-8822-558ED57C6EA6}" type="slidenum">
              <a:rPr lang="fr-FR" smtClean="0"/>
              <a:t>‹N°›</a:t>
            </a:fld>
            <a:endParaRPr lang="fr-F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81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995D30D-E9DB-4A73-9081-AEBA36B0AA18}" type="datetimeFigureOut">
              <a:rPr lang="fr-FR" smtClean="0"/>
              <a:t>26/05/2019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55F8541-BF6D-4355-8822-558ED57C6EA6}" type="slidenum">
              <a:rPr lang="fr-FR" smtClean="0"/>
              <a:t>‹N°›</a:t>
            </a:fld>
            <a:endParaRPr lang="fr-F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56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5D30D-E9DB-4A73-9081-AEBA36B0AA18}" type="datetimeFigureOut">
              <a:rPr lang="fr-FR" smtClean="0"/>
              <a:t>26/05/2019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55F8541-BF6D-4355-8822-558ED57C6EA6}" type="slidenum">
              <a:rPr lang="fr-FR" smtClean="0"/>
              <a:t>‹N°›</a:t>
            </a:fld>
            <a:endParaRPr lang="fr-FR"/>
          </a:p>
        </p:txBody>
      </p:sp>
    </p:spTree>
    <p:extLst>
      <p:ext uri="{BB962C8B-B14F-4D97-AF65-F5344CB8AC3E}">
        <p14:creationId xmlns:p14="http://schemas.microsoft.com/office/powerpoint/2010/main" val="1774012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995D30D-E9DB-4A73-9081-AEBA36B0AA18}" type="datetimeFigureOut">
              <a:rPr lang="fr-FR" smtClean="0"/>
              <a:t>26/05/2019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5F8541-BF6D-4355-8822-558ED57C6EA6}" type="slidenum">
              <a:rPr lang="fr-FR" smtClean="0"/>
              <a:t>‹N°›</a:t>
            </a:fld>
            <a:endParaRPr lang="fr-F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016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995D30D-E9DB-4A73-9081-AEBA36B0AA18}" type="datetimeFigureOut">
              <a:rPr lang="fr-FR" smtClean="0"/>
              <a:t>26/05/2019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5F8541-BF6D-4355-8822-558ED57C6EA6}" type="slidenum">
              <a:rPr lang="fr-FR" smtClean="0"/>
              <a:t>‹N°›</a:t>
            </a:fld>
            <a:endParaRPr lang="fr-FR"/>
          </a:p>
        </p:txBody>
      </p:sp>
    </p:spTree>
    <p:extLst>
      <p:ext uri="{BB962C8B-B14F-4D97-AF65-F5344CB8AC3E}">
        <p14:creationId xmlns:p14="http://schemas.microsoft.com/office/powerpoint/2010/main" val="320674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95D30D-E9DB-4A73-9081-AEBA36B0AA18}" type="datetimeFigureOut">
              <a:rPr lang="fr-FR" smtClean="0"/>
              <a:t>26/05/2019</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55F8541-BF6D-4355-8822-558ED57C6EA6}" type="slidenum">
              <a:rPr lang="fr-FR" smtClean="0"/>
              <a:t>‹N°›</a:t>
            </a:fld>
            <a:endParaRPr lang="fr-FR"/>
          </a:p>
        </p:txBody>
      </p:sp>
    </p:spTree>
    <p:extLst>
      <p:ext uri="{BB962C8B-B14F-4D97-AF65-F5344CB8AC3E}">
        <p14:creationId xmlns:p14="http://schemas.microsoft.com/office/powerpoint/2010/main" val="301607750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20.svg"/><Relationship Id="rId4" Type="http://schemas.microsoft.com/office/2007/relationships/hdphoto" Target="../media/hdphoto3.wdp"/><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2143488" y="1710203"/>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18" name="Rectangle 17">
            <a:extLst>
              <a:ext uri="{FF2B5EF4-FFF2-40B4-BE49-F238E27FC236}">
                <a16:creationId xmlns:a16="http://schemas.microsoft.com/office/drawing/2014/main" id="{D3AC967E-3CAA-4775-97F2-E31F2BF3C87F}"/>
              </a:ext>
            </a:extLst>
          </p:cNvPr>
          <p:cNvSpPr/>
          <p:nvPr/>
        </p:nvSpPr>
        <p:spPr>
          <a:xfrm>
            <a:off x="2056401" y="3013501"/>
            <a:ext cx="8076022" cy="830997"/>
          </a:xfrm>
          <a:prstGeom prst="rect">
            <a:avLst/>
          </a:prstGeom>
        </p:spPr>
        <p:txBody>
          <a:bodyPr wrap="square">
            <a:spAutoFit/>
          </a:bodyPr>
          <a:lstStyle/>
          <a:p>
            <a:pPr algn="ctr"/>
            <a:r>
              <a:rPr lang="fr-FR" sz="4800" b="1" i="1" dirty="0">
                <a:latin typeface="Heina's hurry" panose="03000600000000000000" pitchFamily="66" charset="0"/>
              </a:rPr>
              <a:t>Présentation de la mission</a:t>
            </a:r>
            <a:endParaRPr lang="fr-FR" sz="4800" b="1" dirty="0">
              <a:latin typeface="Heina's hurry" panose="03000600000000000000" pitchFamily="66" charset="0"/>
            </a:endParaRPr>
          </a:p>
        </p:txBody>
      </p:sp>
      <p:pic>
        <p:nvPicPr>
          <p:cNvPr id="2" name="Image 1">
            <a:extLst>
              <a:ext uri="{FF2B5EF4-FFF2-40B4-BE49-F238E27FC236}">
                <a16:creationId xmlns:a16="http://schemas.microsoft.com/office/drawing/2014/main" id="{20C2EADC-8141-4B1A-8491-AFBE440795D3}"/>
              </a:ext>
            </a:extLst>
          </p:cNvPr>
          <p:cNvPicPr>
            <a:picLocks noChangeAspect="1"/>
          </p:cNvPicPr>
          <p:nvPr/>
        </p:nvPicPr>
        <p:blipFill>
          <a:blip r:embed="rId4"/>
          <a:stretch>
            <a:fillRect/>
          </a:stretch>
        </p:blipFill>
        <p:spPr>
          <a:xfrm>
            <a:off x="1290394" y="4222171"/>
            <a:ext cx="1776661" cy="15337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a:extLst>
              <a:ext uri="{FF2B5EF4-FFF2-40B4-BE49-F238E27FC236}">
                <a16:creationId xmlns:a16="http://schemas.microsoft.com/office/drawing/2014/main" id="{B3A151A2-A60E-4FCD-918E-F361559E0A18}"/>
              </a:ext>
            </a:extLst>
          </p:cNvPr>
          <p:cNvPicPr>
            <a:picLocks noChangeAspect="1"/>
          </p:cNvPicPr>
          <p:nvPr/>
        </p:nvPicPr>
        <p:blipFill>
          <a:blip r:embed="rId5"/>
          <a:stretch>
            <a:fillRect/>
          </a:stretch>
        </p:blipFill>
        <p:spPr>
          <a:xfrm rot="627587">
            <a:off x="4982843" y="4215673"/>
            <a:ext cx="1790532" cy="1566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a:extLst>
              <a:ext uri="{FF2B5EF4-FFF2-40B4-BE49-F238E27FC236}">
                <a16:creationId xmlns:a16="http://schemas.microsoft.com/office/drawing/2014/main" id="{623B76DD-FAD2-4FD5-9155-9C45134C5030}"/>
              </a:ext>
            </a:extLst>
          </p:cNvPr>
          <p:cNvPicPr>
            <a:picLocks noChangeAspect="1"/>
          </p:cNvPicPr>
          <p:nvPr/>
        </p:nvPicPr>
        <p:blipFill>
          <a:blip r:embed="rId6"/>
          <a:stretch>
            <a:fillRect/>
          </a:stretch>
        </p:blipFill>
        <p:spPr>
          <a:xfrm>
            <a:off x="8689163" y="4221734"/>
            <a:ext cx="1770431" cy="15539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97486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 name="ZoneTexte 1">
            <a:extLst>
              <a:ext uri="{FF2B5EF4-FFF2-40B4-BE49-F238E27FC236}">
                <a16:creationId xmlns:a16="http://schemas.microsoft.com/office/drawing/2014/main" id="{B087DA97-72CC-43AE-B476-D00A5AE47B84}"/>
              </a:ext>
            </a:extLst>
          </p:cNvPr>
          <p:cNvSpPr txBox="1"/>
          <p:nvPr/>
        </p:nvSpPr>
        <p:spPr>
          <a:xfrm>
            <a:off x="8246364" y="1995836"/>
            <a:ext cx="3401917" cy="2246769"/>
          </a:xfrm>
          <a:prstGeom prst="rect">
            <a:avLst/>
          </a:prstGeom>
          <a:noFill/>
        </p:spPr>
        <p:txBody>
          <a:bodyPr wrap="square" rtlCol="0">
            <a:spAutoFit/>
          </a:bodyPr>
          <a:lstStyle/>
          <a:p>
            <a:r>
              <a:rPr lang="fr-FR" sz="2000" dirty="0">
                <a:latin typeface="Heina's hurry" panose="03000600000000000000" pitchFamily="66" charset="0"/>
              </a:rPr>
              <a:t>Difficultés d’approche :</a:t>
            </a:r>
          </a:p>
          <a:p>
            <a:endParaRPr lang="fr-FR" sz="2000" dirty="0">
              <a:latin typeface="Heina's hurry" panose="03000600000000000000" pitchFamily="66" charset="0"/>
            </a:endParaRPr>
          </a:p>
          <a:p>
            <a:r>
              <a:rPr lang="fr-FR" sz="2000" dirty="0">
                <a:latin typeface="Heina's hurry" panose="03000600000000000000" pitchFamily="66" charset="0"/>
              </a:rPr>
              <a:t>-Simulation pour optimisation de l'énergie nécessaire au rendez-vous et au retour sur l’orbite terrestre.</a:t>
            </a:r>
          </a:p>
        </p:txBody>
      </p:sp>
      <p:pic>
        <p:nvPicPr>
          <p:cNvPr id="1026" name="Picture 2" descr="Image associÃ©e">
            <a:extLst>
              <a:ext uri="{FF2B5EF4-FFF2-40B4-BE49-F238E27FC236}">
                <a16:creationId xmlns:a16="http://schemas.microsoft.com/office/drawing/2014/main" id="{C5D5D208-6281-4CE4-A76A-56B9BE2DA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898">
            <a:off x="961686" y="2474250"/>
            <a:ext cx="6922807" cy="3449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0" name="Rectangle 19">
            <a:extLst>
              <a:ext uri="{FF2B5EF4-FFF2-40B4-BE49-F238E27FC236}">
                <a16:creationId xmlns:a16="http://schemas.microsoft.com/office/drawing/2014/main" id="{B52D641A-39CB-4BD9-8F92-D1CA88CB2531}"/>
              </a:ext>
            </a:extLst>
          </p:cNvPr>
          <p:cNvSpPr/>
          <p:nvPr/>
        </p:nvSpPr>
        <p:spPr>
          <a:xfrm>
            <a:off x="2278425" y="1743175"/>
            <a:ext cx="7371602" cy="523220"/>
          </a:xfrm>
          <a:prstGeom prst="rect">
            <a:avLst/>
          </a:prstGeom>
        </p:spPr>
        <p:txBody>
          <a:bodyPr wrap="square">
            <a:spAutoFit/>
          </a:bodyPr>
          <a:lstStyle/>
          <a:p>
            <a:r>
              <a:rPr lang="fr-FR" sz="2800" dirty="0">
                <a:latin typeface="Heina's hurry" panose="03000600000000000000" pitchFamily="66" charset="0"/>
              </a:rPr>
              <a:t>Préparation de la mission : la cible</a:t>
            </a:r>
          </a:p>
        </p:txBody>
      </p:sp>
    </p:spTree>
    <p:extLst>
      <p:ext uri="{BB962C8B-B14F-4D97-AF65-F5344CB8AC3E}">
        <p14:creationId xmlns:p14="http://schemas.microsoft.com/office/powerpoint/2010/main" val="12027563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1138773"/>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la sonde Hayabusa II </a:t>
            </a:r>
          </a:p>
          <a:p>
            <a:r>
              <a:rPr lang="fr-FR" sz="2000" dirty="0">
                <a:latin typeface="Heina's hurry" panose="03000600000000000000" pitchFamily="66" charset="0"/>
              </a:rPr>
              <a:t>(non déployée)</a:t>
            </a:r>
          </a:p>
        </p:txBody>
      </p:sp>
      <p:pic>
        <p:nvPicPr>
          <p:cNvPr id="3" name="Image 2">
            <a:extLst>
              <a:ext uri="{FF2B5EF4-FFF2-40B4-BE49-F238E27FC236}">
                <a16:creationId xmlns:a16="http://schemas.microsoft.com/office/drawing/2014/main" id="{608DF2AC-ABF7-4ABC-853B-9592659768E7}"/>
              </a:ext>
            </a:extLst>
          </p:cNvPr>
          <p:cNvPicPr>
            <a:picLocks noChangeAspect="1"/>
          </p:cNvPicPr>
          <p:nvPr/>
        </p:nvPicPr>
        <p:blipFill rotWithShape="1">
          <a:blip r:embed="rId4"/>
          <a:srcRect l="46057" t="12578" r="115" b="18827"/>
          <a:stretch/>
        </p:blipFill>
        <p:spPr>
          <a:xfrm>
            <a:off x="7381567" y="1671226"/>
            <a:ext cx="4006254" cy="43461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5" name="Connecteur : en angle 4">
            <a:extLst>
              <a:ext uri="{FF2B5EF4-FFF2-40B4-BE49-F238E27FC236}">
                <a16:creationId xmlns:a16="http://schemas.microsoft.com/office/drawing/2014/main" id="{496D7EAC-8FD1-492A-BC19-92E7048E6356}"/>
              </a:ext>
            </a:extLst>
          </p:cNvPr>
          <p:cNvCxnSpPr>
            <a:cxnSpLocks/>
          </p:cNvCxnSpPr>
          <p:nvPr/>
        </p:nvCxnSpPr>
        <p:spPr>
          <a:xfrm flipV="1">
            <a:off x="6379889" y="2898511"/>
            <a:ext cx="1796846" cy="297410"/>
          </a:xfrm>
          <a:prstGeom prst="bentConnector3">
            <a:avLst>
              <a:gd name="adj1" fmla="val 27428"/>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9EA2910-3287-4C7A-A9BB-41AA6C87214D}"/>
              </a:ext>
            </a:extLst>
          </p:cNvPr>
          <p:cNvSpPr txBox="1"/>
          <p:nvPr/>
        </p:nvSpPr>
        <p:spPr>
          <a:xfrm>
            <a:off x="4310307" y="3047216"/>
            <a:ext cx="2109019" cy="307777"/>
          </a:xfrm>
          <a:prstGeom prst="rect">
            <a:avLst/>
          </a:prstGeom>
          <a:noFill/>
        </p:spPr>
        <p:txBody>
          <a:bodyPr wrap="square" rtlCol="0">
            <a:spAutoFit/>
          </a:bodyPr>
          <a:lstStyle/>
          <a:p>
            <a:r>
              <a:rPr lang="fr-FR" sz="1400" dirty="0">
                <a:latin typeface="Heina's hurry" panose="03000600000000000000" pitchFamily="66" charset="0"/>
              </a:rPr>
              <a:t>Panneaux solaires fixes</a:t>
            </a:r>
          </a:p>
        </p:txBody>
      </p:sp>
      <p:cxnSp>
        <p:nvCxnSpPr>
          <p:cNvPr id="18" name="Connecteur : en angle 17">
            <a:extLst>
              <a:ext uri="{FF2B5EF4-FFF2-40B4-BE49-F238E27FC236}">
                <a16:creationId xmlns:a16="http://schemas.microsoft.com/office/drawing/2014/main" id="{BC77518C-4FE2-434F-B612-33C674060F7E}"/>
              </a:ext>
            </a:extLst>
          </p:cNvPr>
          <p:cNvCxnSpPr>
            <a:cxnSpLocks/>
          </p:cNvCxnSpPr>
          <p:nvPr/>
        </p:nvCxnSpPr>
        <p:spPr>
          <a:xfrm flipV="1">
            <a:off x="6245813" y="3923299"/>
            <a:ext cx="1796846" cy="297410"/>
          </a:xfrm>
          <a:prstGeom prst="bentConnector3">
            <a:avLst>
              <a:gd name="adj1" fmla="val 36867"/>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ECE8D082-5CD5-4DDA-835B-849A2544B888}"/>
              </a:ext>
            </a:extLst>
          </p:cNvPr>
          <p:cNvCxnSpPr>
            <a:cxnSpLocks/>
          </p:cNvCxnSpPr>
          <p:nvPr/>
        </p:nvCxnSpPr>
        <p:spPr>
          <a:xfrm>
            <a:off x="6419326" y="3721654"/>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70225F91-3D9D-416E-9B0D-CF75972EB592}"/>
              </a:ext>
            </a:extLst>
          </p:cNvPr>
          <p:cNvSpPr txBox="1"/>
          <p:nvPr/>
        </p:nvSpPr>
        <p:spPr>
          <a:xfrm>
            <a:off x="4232787" y="3565150"/>
            <a:ext cx="2186539" cy="307777"/>
          </a:xfrm>
          <a:prstGeom prst="rect">
            <a:avLst/>
          </a:prstGeom>
          <a:noFill/>
        </p:spPr>
        <p:txBody>
          <a:bodyPr wrap="square" rtlCol="0">
            <a:spAutoFit/>
          </a:bodyPr>
          <a:lstStyle/>
          <a:p>
            <a:r>
              <a:rPr lang="fr-FR" sz="1400" dirty="0">
                <a:latin typeface="Heina's hurry" panose="03000600000000000000" pitchFamily="66" charset="0"/>
              </a:rPr>
              <a:t>Propulseurs RCS linéaire</a:t>
            </a:r>
          </a:p>
        </p:txBody>
      </p:sp>
      <p:sp>
        <p:nvSpPr>
          <p:cNvPr id="25" name="ZoneTexte 24">
            <a:extLst>
              <a:ext uri="{FF2B5EF4-FFF2-40B4-BE49-F238E27FC236}">
                <a16:creationId xmlns:a16="http://schemas.microsoft.com/office/drawing/2014/main" id="{0A4013A1-4966-43C3-870A-667B67A468AE}"/>
              </a:ext>
            </a:extLst>
          </p:cNvPr>
          <p:cNvSpPr txBox="1"/>
          <p:nvPr/>
        </p:nvSpPr>
        <p:spPr>
          <a:xfrm>
            <a:off x="4476135" y="4081064"/>
            <a:ext cx="1854919" cy="307777"/>
          </a:xfrm>
          <a:prstGeom prst="rect">
            <a:avLst/>
          </a:prstGeom>
          <a:noFill/>
        </p:spPr>
        <p:txBody>
          <a:bodyPr wrap="square" rtlCol="0">
            <a:spAutoFit/>
          </a:bodyPr>
          <a:lstStyle/>
          <a:p>
            <a:r>
              <a:rPr lang="fr-FR" sz="1400" dirty="0">
                <a:latin typeface="Heina's hurry" panose="03000600000000000000" pitchFamily="66" charset="0"/>
              </a:rPr>
              <a:t>Scan de température</a:t>
            </a:r>
          </a:p>
        </p:txBody>
      </p:sp>
      <p:cxnSp>
        <p:nvCxnSpPr>
          <p:cNvPr id="26" name="Connecteur droit avec flèche 25">
            <a:extLst>
              <a:ext uri="{FF2B5EF4-FFF2-40B4-BE49-F238E27FC236}">
                <a16:creationId xmlns:a16="http://schemas.microsoft.com/office/drawing/2014/main" id="{40E81587-250E-4CA7-99D9-2DCEAF697E2C}"/>
              </a:ext>
            </a:extLst>
          </p:cNvPr>
          <p:cNvCxnSpPr>
            <a:cxnSpLocks/>
          </p:cNvCxnSpPr>
          <p:nvPr/>
        </p:nvCxnSpPr>
        <p:spPr>
          <a:xfrm>
            <a:off x="6419326" y="4552479"/>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F6497536-13B0-41F3-B8E9-603DBEBECD4B}"/>
              </a:ext>
            </a:extLst>
          </p:cNvPr>
          <p:cNvSpPr txBox="1"/>
          <p:nvPr/>
        </p:nvSpPr>
        <p:spPr>
          <a:xfrm>
            <a:off x="4542503" y="4428846"/>
            <a:ext cx="1976283" cy="307777"/>
          </a:xfrm>
          <a:prstGeom prst="rect">
            <a:avLst/>
          </a:prstGeom>
          <a:noFill/>
        </p:spPr>
        <p:txBody>
          <a:bodyPr wrap="square" rtlCol="0">
            <a:spAutoFit/>
          </a:bodyPr>
          <a:lstStyle/>
          <a:p>
            <a:r>
              <a:rPr lang="fr-FR" sz="1400" dirty="0">
                <a:latin typeface="Heina's hurry" panose="03000600000000000000" pitchFamily="66" charset="0"/>
              </a:rPr>
              <a:t>Spectromètre (simulé)</a:t>
            </a:r>
          </a:p>
        </p:txBody>
      </p:sp>
      <p:cxnSp>
        <p:nvCxnSpPr>
          <p:cNvPr id="28" name="Connecteur : en angle 27">
            <a:extLst>
              <a:ext uri="{FF2B5EF4-FFF2-40B4-BE49-F238E27FC236}">
                <a16:creationId xmlns:a16="http://schemas.microsoft.com/office/drawing/2014/main" id="{C65527FD-333B-4320-93D1-D06C6185D136}"/>
              </a:ext>
            </a:extLst>
          </p:cNvPr>
          <p:cNvCxnSpPr>
            <a:cxnSpLocks/>
          </p:cNvCxnSpPr>
          <p:nvPr/>
        </p:nvCxnSpPr>
        <p:spPr>
          <a:xfrm flipV="1">
            <a:off x="6903729" y="3923300"/>
            <a:ext cx="1620839" cy="1017410"/>
          </a:xfrm>
          <a:prstGeom prst="bentConnector3">
            <a:avLst>
              <a:gd name="adj1" fmla="val 100046"/>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8BEE2A52-4C35-4F19-BBFF-A51E2ECBF0F4}"/>
              </a:ext>
            </a:extLst>
          </p:cNvPr>
          <p:cNvSpPr txBox="1"/>
          <p:nvPr/>
        </p:nvSpPr>
        <p:spPr>
          <a:xfrm>
            <a:off x="4927446" y="4817684"/>
            <a:ext cx="1976283" cy="307777"/>
          </a:xfrm>
          <a:prstGeom prst="rect">
            <a:avLst/>
          </a:prstGeom>
          <a:noFill/>
        </p:spPr>
        <p:txBody>
          <a:bodyPr wrap="square" rtlCol="0">
            <a:spAutoFit/>
          </a:bodyPr>
          <a:lstStyle/>
          <a:p>
            <a:r>
              <a:rPr lang="fr-FR" sz="1400" dirty="0">
                <a:latin typeface="Heina's hurry" panose="03000600000000000000" pitchFamily="66" charset="0"/>
              </a:rPr>
              <a:t>Capsule de </a:t>
            </a:r>
            <a:r>
              <a:rPr lang="fr-FR" sz="1400" dirty="0" err="1">
                <a:latin typeface="Heina's hurry" panose="03000600000000000000" pitchFamily="66" charset="0"/>
              </a:rPr>
              <a:t>ré-entrée</a:t>
            </a:r>
            <a:endParaRPr lang="fr-FR" sz="1400" dirty="0">
              <a:latin typeface="Heina's hurry" panose="03000600000000000000" pitchFamily="66" charset="0"/>
            </a:endParaRPr>
          </a:p>
        </p:txBody>
      </p:sp>
      <p:cxnSp>
        <p:nvCxnSpPr>
          <p:cNvPr id="34" name="Connecteur : en angle 33">
            <a:extLst>
              <a:ext uri="{FF2B5EF4-FFF2-40B4-BE49-F238E27FC236}">
                <a16:creationId xmlns:a16="http://schemas.microsoft.com/office/drawing/2014/main" id="{1706A11E-81E8-4684-8D9F-8D6959EDB507}"/>
              </a:ext>
            </a:extLst>
          </p:cNvPr>
          <p:cNvCxnSpPr>
            <a:cxnSpLocks/>
          </p:cNvCxnSpPr>
          <p:nvPr/>
        </p:nvCxnSpPr>
        <p:spPr>
          <a:xfrm flipV="1">
            <a:off x="6952261" y="3993150"/>
            <a:ext cx="2708061" cy="1345766"/>
          </a:xfrm>
          <a:prstGeom prst="bentConnector3">
            <a:avLst>
              <a:gd name="adj1" fmla="val 100104"/>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A59A7D1F-E46E-4708-8C36-397C3B0D6252}"/>
              </a:ext>
            </a:extLst>
          </p:cNvPr>
          <p:cNvSpPr txBox="1"/>
          <p:nvPr/>
        </p:nvSpPr>
        <p:spPr>
          <a:xfrm>
            <a:off x="3760839" y="5221120"/>
            <a:ext cx="3249560" cy="307777"/>
          </a:xfrm>
          <a:prstGeom prst="rect">
            <a:avLst/>
          </a:prstGeom>
          <a:noFill/>
        </p:spPr>
        <p:txBody>
          <a:bodyPr wrap="square" rtlCol="0">
            <a:spAutoFit/>
          </a:bodyPr>
          <a:lstStyle/>
          <a:p>
            <a:r>
              <a:rPr lang="fr-FR" sz="1400" dirty="0">
                <a:latin typeface="Heina's hurry" panose="03000600000000000000" pitchFamily="66" charset="0"/>
              </a:rPr>
              <a:t>Caméra de navigation optique (simulé)</a:t>
            </a:r>
          </a:p>
        </p:txBody>
      </p:sp>
      <p:pic>
        <p:nvPicPr>
          <p:cNvPr id="36" name="Image 35">
            <a:extLst>
              <a:ext uri="{FF2B5EF4-FFF2-40B4-BE49-F238E27FC236}">
                <a16:creationId xmlns:a16="http://schemas.microsoft.com/office/drawing/2014/main" id="{F23BE323-91F1-4A3A-8428-EFC67E8F16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50" b="89978" l="9816" r="89980">
                        <a14:foregroundMark x1="48057" y1="83742" x2="48057" y2="83742"/>
                        <a14:foregroundMark x1="69939" y1="81069" x2="69939" y2="81069"/>
                        <a14:foregroundMark x1="71166" y1="81069" x2="71166" y2="81069"/>
                        <a14:foregroundMark x1="69939" y1="84410" x2="69939" y2="84410"/>
                        <a14:foregroundMark x1="66871" y1="84187" x2="66871" y2="84187"/>
                        <a14:foregroundMark x1="68507" y1="85969" x2="68507" y2="85969"/>
                        <a14:foregroundMark x1="71779" y1="86414" x2="71779" y2="86414"/>
                        <a14:foregroundMark x1="67485" y1="87082" x2="67485" y2="87082"/>
                        <a14:foregroundMark x1="71984" y1="87305" x2="71984" y2="87305"/>
                        <a14:foregroundMark x1="67076" y1="87751" x2="67076" y2="87751"/>
                        <a14:foregroundMark x1="80982" y1="9354" x2="80982" y2="9354"/>
                        <a14:foregroundMark x1="78732" y1="9354" x2="78732" y2="9354"/>
                        <a14:foregroundMark x1="18814" y1="7350" x2="18814" y2="7350"/>
                        <a14:backgroundMark x1="71984" y1="10913" x2="71984" y2="10913"/>
                        <a14:backgroundMark x1="75665" y1="10245" x2="75665" y2="10245"/>
                        <a14:backgroundMark x1="83027" y1="9354" x2="83027" y2="9354"/>
                        <a14:backgroundMark x1="82618" y1="10022" x2="82618" y2="10022"/>
                        <a14:backgroundMark x1="25358" y1="9577" x2="25358" y2="9577"/>
                        <a14:backgroundMark x1="24949" y1="9354" x2="24949" y2="9354"/>
                        <a14:backgroundMark x1="17382" y1="8241" x2="17382" y2="8241"/>
                        <a14:backgroundMark x1="17382" y1="8909" x2="17382" y2="8909"/>
                        <a14:backgroundMark x1="43763" y1="81292" x2="43763" y2="81292"/>
                        <a14:backgroundMark x1="43354" y1="80178" x2="43354" y2="80178"/>
                        <a14:backgroundMark x1="44785" y1="82628" x2="44785" y2="82628"/>
                      </a14:backgroundRemoval>
                    </a14:imgEffect>
                  </a14:imgLayer>
                </a14:imgProps>
              </a:ext>
            </a:extLst>
          </a:blip>
          <a:stretch>
            <a:fillRect/>
          </a:stretch>
        </p:blipFill>
        <p:spPr>
          <a:xfrm>
            <a:off x="588504" y="3965818"/>
            <a:ext cx="2411768" cy="2214486"/>
          </a:xfrm>
          <a:prstGeom prst="rect">
            <a:avLst/>
          </a:prstGeom>
        </p:spPr>
      </p:pic>
      <p:cxnSp>
        <p:nvCxnSpPr>
          <p:cNvPr id="39" name="Connecteur droit avec flèche 38">
            <a:extLst>
              <a:ext uri="{FF2B5EF4-FFF2-40B4-BE49-F238E27FC236}">
                <a16:creationId xmlns:a16="http://schemas.microsoft.com/office/drawing/2014/main" id="{ACE5BBC6-4B2E-4249-A025-1DF05888E22E}"/>
              </a:ext>
            </a:extLst>
          </p:cNvPr>
          <p:cNvCxnSpPr/>
          <p:nvPr/>
        </p:nvCxnSpPr>
        <p:spPr>
          <a:xfrm>
            <a:off x="891994" y="3965818"/>
            <a:ext cx="1804788" cy="0"/>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91795583-0BB1-40D4-99FE-44406947F433}"/>
              </a:ext>
            </a:extLst>
          </p:cNvPr>
          <p:cNvCxnSpPr>
            <a:cxnSpLocks/>
          </p:cNvCxnSpPr>
          <p:nvPr/>
        </p:nvCxnSpPr>
        <p:spPr>
          <a:xfrm>
            <a:off x="2848328" y="4079849"/>
            <a:ext cx="0" cy="1871125"/>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0DB9E193-8894-4532-B459-A761ED437EFF}"/>
              </a:ext>
            </a:extLst>
          </p:cNvPr>
          <p:cNvSpPr txBox="1"/>
          <p:nvPr/>
        </p:nvSpPr>
        <p:spPr>
          <a:xfrm>
            <a:off x="1369534" y="3615522"/>
            <a:ext cx="944697" cy="307777"/>
          </a:xfrm>
          <a:prstGeom prst="rect">
            <a:avLst/>
          </a:prstGeom>
          <a:noFill/>
        </p:spPr>
        <p:txBody>
          <a:bodyPr wrap="square" rtlCol="0">
            <a:spAutoFit/>
          </a:bodyPr>
          <a:lstStyle/>
          <a:p>
            <a:r>
              <a:rPr lang="fr-FR" sz="1400" dirty="0">
                <a:latin typeface="Heina's hurry" panose="03000600000000000000" pitchFamily="66" charset="0"/>
              </a:rPr>
              <a:t>1,9 mètres</a:t>
            </a:r>
          </a:p>
        </p:txBody>
      </p:sp>
      <p:sp>
        <p:nvSpPr>
          <p:cNvPr id="45" name="ZoneTexte 44">
            <a:extLst>
              <a:ext uri="{FF2B5EF4-FFF2-40B4-BE49-F238E27FC236}">
                <a16:creationId xmlns:a16="http://schemas.microsoft.com/office/drawing/2014/main" id="{19D9E4A1-90F3-4A56-BFFF-8CBAFF118C01}"/>
              </a:ext>
            </a:extLst>
          </p:cNvPr>
          <p:cNvSpPr txBox="1"/>
          <p:nvPr/>
        </p:nvSpPr>
        <p:spPr>
          <a:xfrm>
            <a:off x="2830599" y="4868118"/>
            <a:ext cx="987053" cy="307777"/>
          </a:xfrm>
          <a:prstGeom prst="rect">
            <a:avLst/>
          </a:prstGeom>
          <a:noFill/>
        </p:spPr>
        <p:txBody>
          <a:bodyPr wrap="square" rtlCol="0">
            <a:spAutoFit/>
          </a:bodyPr>
          <a:lstStyle/>
          <a:p>
            <a:r>
              <a:rPr lang="fr-FR" sz="1400" dirty="0">
                <a:latin typeface="Heina's hurry" panose="03000600000000000000" pitchFamily="66" charset="0"/>
              </a:rPr>
              <a:t>2,1 mètres</a:t>
            </a:r>
          </a:p>
        </p:txBody>
      </p:sp>
      <p:cxnSp>
        <p:nvCxnSpPr>
          <p:cNvPr id="46" name="Connecteur droit avec flèche 45">
            <a:extLst>
              <a:ext uri="{FF2B5EF4-FFF2-40B4-BE49-F238E27FC236}">
                <a16:creationId xmlns:a16="http://schemas.microsoft.com/office/drawing/2014/main" id="{EF07788D-24F7-4236-AC21-31D3F3310309}"/>
              </a:ext>
            </a:extLst>
          </p:cNvPr>
          <p:cNvCxnSpPr>
            <a:cxnSpLocks/>
          </p:cNvCxnSpPr>
          <p:nvPr/>
        </p:nvCxnSpPr>
        <p:spPr>
          <a:xfrm flipV="1">
            <a:off x="2769635" y="3388665"/>
            <a:ext cx="437250" cy="643004"/>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4056E35B-0EEE-4B2E-A6FB-9DCD97B525EC}"/>
              </a:ext>
            </a:extLst>
          </p:cNvPr>
          <p:cNvSpPr txBox="1"/>
          <p:nvPr/>
        </p:nvSpPr>
        <p:spPr>
          <a:xfrm>
            <a:off x="2997574" y="3672229"/>
            <a:ext cx="987053" cy="307777"/>
          </a:xfrm>
          <a:prstGeom prst="rect">
            <a:avLst/>
          </a:prstGeom>
          <a:noFill/>
        </p:spPr>
        <p:txBody>
          <a:bodyPr wrap="square" rtlCol="0">
            <a:spAutoFit/>
          </a:bodyPr>
          <a:lstStyle/>
          <a:p>
            <a:r>
              <a:rPr lang="fr-FR" sz="1400" dirty="0">
                <a:latin typeface="Heina's hurry" panose="03000600000000000000" pitchFamily="66" charset="0"/>
              </a:rPr>
              <a:t>3,6 mètres</a:t>
            </a:r>
          </a:p>
        </p:txBody>
      </p:sp>
    </p:spTree>
    <p:extLst>
      <p:ext uri="{BB962C8B-B14F-4D97-AF65-F5344CB8AC3E}">
        <p14:creationId xmlns:p14="http://schemas.microsoft.com/office/powerpoint/2010/main" val="373550421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830997"/>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la sonde Hayabusa II </a:t>
            </a:r>
          </a:p>
        </p:txBody>
      </p:sp>
      <p:sp>
        <p:nvSpPr>
          <p:cNvPr id="33" name="ZoneTexte 32">
            <a:extLst>
              <a:ext uri="{FF2B5EF4-FFF2-40B4-BE49-F238E27FC236}">
                <a16:creationId xmlns:a16="http://schemas.microsoft.com/office/drawing/2014/main" id="{8BEE2A52-4C35-4F19-BBFF-A51E2ECBF0F4}"/>
              </a:ext>
            </a:extLst>
          </p:cNvPr>
          <p:cNvSpPr txBox="1"/>
          <p:nvPr/>
        </p:nvSpPr>
        <p:spPr>
          <a:xfrm>
            <a:off x="5932364" y="2962337"/>
            <a:ext cx="987053" cy="307777"/>
          </a:xfrm>
          <a:prstGeom prst="rect">
            <a:avLst/>
          </a:prstGeom>
          <a:noFill/>
        </p:spPr>
        <p:txBody>
          <a:bodyPr wrap="square" rtlCol="0">
            <a:spAutoFit/>
          </a:bodyPr>
          <a:lstStyle/>
          <a:p>
            <a:r>
              <a:rPr lang="fr-FR" sz="1400" dirty="0">
                <a:latin typeface="Heina's hurry" panose="03000600000000000000" pitchFamily="66" charset="0"/>
              </a:rPr>
              <a:t>Parachute</a:t>
            </a:r>
          </a:p>
        </p:txBody>
      </p:sp>
      <p:sp>
        <p:nvSpPr>
          <p:cNvPr id="37" name="ZoneTexte 36">
            <a:extLst>
              <a:ext uri="{FF2B5EF4-FFF2-40B4-BE49-F238E27FC236}">
                <a16:creationId xmlns:a16="http://schemas.microsoft.com/office/drawing/2014/main" id="{A59A7D1F-E46E-4708-8C36-397C3B0D6252}"/>
              </a:ext>
            </a:extLst>
          </p:cNvPr>
          <p:cNvSpPr txBox="1"/>
          <p:nvPr/>
        </p:nvSpPr>
        <p:spPr>
          <a:xfrm>
            <a:off x="5256272" y="4655664"/>
            <a:ext cx="1700509" cy="307777"/>
          </a:xfrm>
          <a:prstGeom prst="rect">
            <a:avLst/>
          </a:prstGeom>
          <a:noFill/>
        </p:spPr>
        <p:txBody>
          <a:bodyPr wrap="square" rtlCol="0">
            <a:spAutoFit/>
          </a:bodyPr>
          <a:lstStyle/>
          <a:p>
            <a:r>
              <a:rPr lang="fr-FR" sz="1400" dirty="0">
                <a:latin typeface="Heina's hurry" panose="03000600000000000000" pitchFamily="66" charset="0"/>
              </a:rPr>
              <a:t>Bouclier thermique</a:t>
            </a:r>
          </a:p>
        </p:txBody>
      </p:sp>
      <p:pic>
        <p:nvPicPr>
          <p:cNvPr id="36" name="Image 35">
            <a:extLst>
              <a:ext uri="{FF2B5EF4-FFF2-40B4-BE49-F238E27FC236}">
                <a16:creationId xmlns:a16="http://schemas.microsoft.com/office/drawing/2014/main" id="{F23BE323-91F1-4A3A-8428-EFC67E8F16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50" b="89978" l="9816" r="89980">
                        <a14:foregroundMark x1="48057" y1="83742" x2="48057" y2="83742"/>
                        <a14:foregroundMark x1="69939" y1="81069" x2="69939" y2="81069"/>
                        <a14:foregroundMark x1="71166" y1="81069" x2="71166" y2="81069"/>
                        <a14:foregroundMark x1="69939" y1="84410" x2="69939" y2="84410"/>
                        <a14:foregroundMark x1="66871" y1="84187" x2="66871" y2="84187"/>
                        <a14:foregroundMark x1="68507" y1="85969" x2="68507" y2="85969"/>
                        <a14:foregroundMark x1="71779" y1="86414" x2="71779" y2="86414"/>
                        <a14:foregroundMark x1="67485" y1="87082" x2="67485" y2="87082"/>
                        <a14:foregroundMark x1="71984" y1="87305" x2="71984" y2="87305"/>
                        <a14:foregroundMark x1="67076" y1="87751" x2="67076" y2="87751"/>
                        <a14:foregroundMark x1="80982" y1="9354" x2="80982" y2="9354"/>
                        <a14:foregroundMark x1="78732" y1="9354" x2="78732" y2="9354"/>
                        <a14:foregroundMark x1="18814" y1="7350" x2="18814" y2="7350"/>
                        <a14:backgroundMark x1="71984" y1="10913" x2="71984" y2="10913"/>
                        <a14:backgroundMark x1="75665" y1="10245" x2="75665" y2="10245"/>
                        <a14:backgroundMark x1="83027" y1="9354" x2="83027" y2="9354"/>
                        <a14:backgroundMark x1="82618" y1="10022" x2="82618" y2="10022"/>
                        <a14:backgroundMark x1="25358" y1="9577" x2="25358" y2="9577"/>
                        <a14:backgroundMark x1="24949" y1="9354" x2="24949" y2="9354"/>
                        <a14:backgroundMark x1="17382" y1="8241" x2="17382" y2="8241"/>
                        <a14:backgroundMark x1="17382" y1="8909" x2="17382" y2="8909"/>
                        <a14:backgroundMark x1="43763" y1="81292" x2="43763" y2="81292"/>
                        <a14:backgroundMark x1="43354" y1="80178" x2="43354" y2="80178"/>
                        <a14:backgroundMark x1="44785" y1="82628" x2="44785" y2="82628"/>
                      </a14:backgroundRemoval>
                    </a14:imgEffect>
                  </a14:imgLayer>
                </a14:imgProps>
              </a:ext>
            </a:extLst>
          </a:blip>
          <a:stretch>
            <a:fillRect/>
          </a:stretch>
        </p:blipFill>
        <p:spPr>
          <a:xfrm>
            <a:off x="588504" y="3965818"/>
            <a:ext cx="2411768" cy="2214486"/>
          </a:xfrm>
          <a:prstGeom prst="rect">
            <a:avLst/>
          </a:prstGeom>
        </p:spPr>
      </p:pic>
      <p:pic>
        <p:nvPicPr>
          <p:cNvPr id="2" name="Image 1">
            <a:extLst>
              <a:ext uri="{FF2B5EF4-FFF2-40B4-BE49-F238E27FC236}">
                <a16:creationId xmlns:a16="http://schemas.microsoft.com/office/drawing/2014/main" id="{DD2D2102-8C0C-439A-B0AB-AB95A031036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083818" y="2332959"/>
            <a:ext cx="3312609" cy="2426820"/>
          </a:xfrm>
          <a:prstGeom prst="rect">
            <a:avLst/>
          </a:prstGeom>
        </p:spPr>
      </p:pic>
      <p:cxnSp>
        <p:nvCxnSpPr>
          <p:cNvPr id="30" name="Connecteur droit avec flèche 29">
            <a:extLst>
              <a:ext uri="{FF2B5EF4-FFF2-40B4-BE49-F238E27FC236}">
                <a16:creationId xmlns:a16="http://schemas.microsoft.com/office/drawing/2014/main" id="{8FEFD900-6D8E-4A7A-B925-B304B9EC7113}"/>
              </a:ext>
            </a:extLst>
          </p:cNvPr>
          <p:cNvCxnSpPr>
            <a:cxnSpLocks/>
          </p:cNvCxnSpPr>
          <p:nvPr/>
        </p:nvCxnSpPr>
        <p:spPr>
          <a:xfrm>
            <a:off x="6903729" y="3091586"/>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FE095BC8-5E4A-4C18-A336-AD895BE469D3}"/>
              </a:ext>
            </a:extLst>
          </p:cNvPr>
          <p:cNvCxnSpPr>
            <a:cxnSpLocks/>
          </p:cNvCxnSpPr>
          <p:nvPr/>
        </p:nvCxnSpPr>
        <p:spPr>
          <a:xfrm>
            <a:off x="6903729" y="3366937"/>
            <a:ext cx="1796134" cy="3768"/>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BDC4CFDF-7009-4C1E-9951-03BEB94ECCEA}"/>
              </a:ext>
            </a:extLst>
          </p:cNvPr>
          <p:cNvSpPr txBox="1"/>
          <p:nvPr/>
        </p:nvSpPr>
        <p:spPr>
          <a:xfrm>
            <a:off x="3884023" y="3245474"/>
            <a:ext cx="3047605" cy="307777"/>
          </a:xfrm>
          <a:prstGeom prst="rect">
            <a:avLst/>
          </a:prstGeom>
          <a:noFill/>
        </p:spPr>
        <p:txBody>
          <a:bodyPr wrap="square" rtlCol="0">
            <a:spAutoFit/>
          </a:bodyPr>
          <a:lstStyle/>
          <a:p>
            <a:r>
              <a:rPr lang="fr-FR" sz="1400" dirty="0">
                <a:latin typeface="Heina's hurry" panose="03000600000000000000" pitchFamily="66" charset="0"/>
              </a:rPr>
              <a:t>Batterie rechargeable de 55,3 C.E. </a:t>
            </a:r>
          </a:p>
        </p:txBody>
      </p:sp>
      <p:cxnSp>
        <p:nvCxnSpPr>
          <p:cNvPr id="34" name="Connecteur : en angle 33">
            <a:extLst>
              <a:ext uri="{FF2B5EF4-FFF2-40B4-BE49-F238E27FC236}">
                <a16:creationId xmlns:a16="http://schemas.microsoft.com/office/drawing/2014/main" id="{1706A11E-81E8-4684-8D9F-8D6959EDB507}"/>
              </a:ext>
            </a:extLst>
          </p:cNvPr>
          <p:cNvCxnSpPr>
            <a:cxnSpLocks/>
          </p:cNvCxnSpPr>
          <p:nvPr/>
        </p:nvCxnSpPr>
        <p:spPr>
          <a:xfrm flipV="1">
            <a:off x="7009134" y="4133628"/>
            <a:ext cx="1690729" cy="648257"/>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Connecteur : en angle 39">
            <a:extLst>
              <a:ext uri="{FF2B5EF4-FFF2-40B4-BE49-F238E27FC236}">
                <a16:creationId xmlns:a16="http://schemas.microsoft.com/office/drawing/2014/main" id="{A7A989DA-CDA0-4503-BA96-153064BE3EBA}"/>
              </a:ext>
            </a:extLst>
          </p:cNvPr>
          <p:cNvCxnSpPr>
            <a:cxnSpLocks/>
          </p:cNvCxnSpPr>
          <p:nvPr/>
        </p:nvCxnSpPr>
        <p:spPr>
          <a:xfrm flipV="1">
            <a:off x="6900570" y="3627385"/>
            <a:ext cx="1180920" cy="239711"/>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A49FA6C3-1C31-43D9-88B0-6A510BFDCEA6}"/>
              </a:ext>
            </a:extLst>
          </p:cNvPr>
          <p:cNvSpPr txBox="1"/>
          <p:nvPr/>
        </p:nvSpPr>
        <p:spPr>
          <a:xfrm>
            <a:off x="4150134" y="3700258"/>
            <a:ext cx="3047605" cy="738664"/>
          </a:xfrm>
          <a:prstGeom prst="rect">
            <a:avLst/>
          </a:prstGeom>
          <a:noFill/>
        </p:spPr>
        <p:txBody>
          <a:bodyPr wrap="square" rtlCol="0">
            <a:spAutoFit/>
          </a:bodyPr>
          <a:lstStyle/>
          <a:p>
            <a:r>
              <a:rPr lang="fr-FR" sz="1400" dirty="0">
                <a:latin typeface="Heina's hurry" panose="03000600000000000000" pitchFamily="66" charset="0"/>
              </a:rPr>
              <a:t>Module de guidage avec antenne intégrée er compartiment de stockage d’échantillons</a:t>
            </a:r>
          </a:p>
        </p:txBody>
      </p:sp>
      <p:cxnSp>
        <p:nvCxnSpPr>
          <p:cNvPr id="43" name="Connecteur droit avec flèche 42">
            <a:extLst>
              <a:ext uri="{FF2B5EF4-FFF2-40B4-BE49-F238E27FC236}">
                <a16:creationId xmlns:a16="http://schemas.microsoft.com/office/drawing/2014/main" id="{95142A47-ED01-4D53-A222-A4F52A75D543}"/>
              </a:ext>
            </a:extLst>
          </p:cNvPr>
          <p:cNvCxnSpPr>
            <a:cxnSpLocks/>
          </p:cNvCxnSpPr>
          <p:nvPr/>
        </p:nvCxnSpPr>
        <p:spPr>
          <a:xfrm>
            <a:off x="10106923" y="2625605"/>
            <a:ext cx="0" cy="1871125"/>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E0C5687F-357E-4CA6-8617-3E2D3A2A497E}"/>
              </a:ext>
            </a:extLst>
          </p:cNvPr>
          <p:cNvCxnSpPr/>
          <p:nvPr/>
        </p:nvCxnSpPr>
        <p:spPr>
          <a:xfrm>
            <a:off x="7861093" y="2502223"/>
            <a:ext cx="1804788" cy="0"/>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9190A199-EACB-4DFB-A14B-02F8BA0FBC68}"/>
              </a:ext>
            </a:extLst>
          </p:cNvPr>
          <p:cNvSpPr txBox="1"/>
          <p:nvPr/>
        </p:nvSpPr>
        <p:spPr>
          <a:xfrm>
            <a:off x="10186363" y="3392481"/>
            <a:ext cx="1108651" cy="307777"/>
          </a:xfrm>
          <a:prstGeom prst="rect">
            <a:avLst/>
          </a:prstGeom>
          <a:noFill/>
        </p:spPr>
        <p:txBody>
          <a:bodyPr wrap="square" rtlCol="0">
            <a:spAutoFit/>
          </a:bodyPr>
          <a:lstStyle/>
          <a:p>
            <a:r>
              <a:rPr lang="fr-FR" sz="1400" dirty="0">
                <a:latin typeface="Heina's hurry" panose="03000600000000000000" pitchFamily="66" charset="0"/>
              </a:rPr>
              <a:t>0,5 mètres</a:t>
            </a:r>
          </a:p>
        </p:txBody>
      </p:sp>
      <p:sp>
        <p:nvSpPr>
          <p:cNvPr id="50" name="ZoneTexte 49">
            <a:extLst>
              <a:ext uri="{FF2B5EF4-FFF2-40B4-BE49-F238E27FC236}">
                <a16:creationId xmlns:a16="http://schemas.microsoft.com/office/drawing/2014/main" id="{8C2D90B2-8973-4604-B890-05047BC7318A}"/>
              </a:ext>
            </a:extLst>
          </p:cNvPr>
          <p:cNvSpPr txBox="1"/>
          <p:nvPr/>
        </p:nvSpPr>
        <p:spPr>
          <a:xfrm>
            <a:off x="8274831" y="2146034"/>
            <a:ext cx="1108651" cy="307777"/>
          </a:xfrm>
          <a:prstGeom prst="rect">
            <a:avLst/>
          </a:prstGeom>
          <a:noFill/>
        </p:spPr>
        <p:txBody>
          <a:bodyPr wrap="square" rtlCol="0">
            <a:spAutoFit/>
          </a:bodyPr>
          <a:lstStyle/>
          <a:p>
            <a:r>
              <a:rPr lang="fr-FR" sz="1400" dirty="0">
                <a:latin typeface="Heina's hurry" panose="03000600000000000000" pitchFamily="66" charset="0"/>
              </a:rPr>
              <a:t>0,7 mètres</a:t>
            </a:r>
          </a:p>
        </p:txBody>
      </p:sp>
      <p:pic>
        <p:nvPicPr>
          <p:cNvPr id="23" name="Graphique 22" descr="Loupe">
            <a:extLst>
              <a:ext uri="{FF2B5EF4-FFF2-40B4-BE49-F238E27FC236}">
                <a16:creationId xmlns:a16="http://schemas.microsoft.com/office/drawing/2014/main" id="{2EC52DAF-589A-4711-A760-2E92383DDE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14031" y="3316186"/>
            <a:ext cx="622398" cy="622398"/>
          </a:xfrm>
          <a:prstGeom prst="rect">
            <a:avLst/>
          </a:prstGeom>
        </p:spPr>
      </p:pic>
      <p:sp>
        <p:nvSpPr>
          <p:cNvPr id="29" name="Légende : flèche courbée à une bordure 28">
            <a:extLst>
              <a:ext uri="{FF2B5EF4-FFF2-40B4-BE49-F238E27FC236}">
                <a16:creationId xmlns:a16="http://schemas.microsoft.com/office/drawing/2014/main" id="{B9CF3B26-A3CD-469E-AF04-615722A32113}"/>
              </a:ext>
            </a:extLst>
          </p:cNvPr>
          <p:cNvSpPr/>
          <p:nvPr/>
        </p:nvSpPr>
        <p:spPr>
          <a:xfrm>
            <a:off x="4450081" y="2502223"/>
            <a:ext cx="6427658" cy="3424814"/>
          </a:xfrm>
          <a:prstGeom prst="accentCallout2">
            <a:avLst>
              <a:gd name="adj1" fmla="val 18750"/>
              <a:gd name="adj2" fmla="val -11186"/>
              <a:gd name="adj3" fmla="val 18750"/>
              <a:gd name="adj4" fmla="val -16667"/>
              <a:gd name="adj5" fmla="val 75016"/>
              <a:gd name="adj6" fmla="val -41114"/>
            </a:avLst>
          </a:prstGeom>
          <a:no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803266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pic>
        <p:nvPicPr>
          <p:cNvPr id="2" name="Image 1">
            <a:extLst>
              <a:ext uri="{FF2B5EF4-FFF2-40B4-BE49-F238E27FC236}">
                <a16:creationId xmlns:a16="http://schemas.microsoft.com/office/drawing/2014/main" id="{040356AA-7682-40EC-A040-E31CCF9861D0}"/>
              </a:ext>
            </a:extLst>
          </p:cNvPr>
          <p:cNvPicPr>
            <a:picLocks noChangeAspect="1"/>
          </p:cNvPicPr>
          <p:nvPr/>
        </p:nvPicPr>
        <p:blipFill>
          <a:blip r:embed="rId4"/>
          <a:stretch>
            <a:fillRect/>
          </a:stretch>
        </p:blipFill>
        <p:spPr>
          <a:xfrm>
            <a:off x="5508803" y="2297644"/>
            <a:ext cx="5328566" cy="23034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830997"/>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la sonde Hayabusa II </a:t>
            </a:r>
          </a:p>
        </p:txBody>
      </p:sp>
      <p:cxnSp>
        <p:nvCxnSpPr>
          <p:cNvPr id="5" name="Connecteur : en angle 4">
            <a:extLst>
              <a:ext uri="{FF2B5EF4-FFF2-40B4-BE49-F238E27FC236}">
                <a16:creationId xmlns:a16="http://schemas.microsoft.com/office/drawing/2014/main" id="{496D7EAC-8FD1-492A-BC19-92E7048E6356}"/>
              </a:ext>
            </a:extLst>
          </p:cNvPr>
          <p:cNvCxnSpPr>
            <a:cxnSpLocks/>
          </p:cNvCxnSpPr>
          <p:nvPr/>
        </p:nvCxnSpPr>
        <p:spPr>
          <a:xfrm flipV="1">
            <a:off x="4345460" y="2694102"/>
            <a:ext cx="3161469" cy="541305"/>
          </a:xfrm>
          <a:prstGeom prst="bentConnector3">
            <a:avLst>
              <a:gd name="adj1" fmla="val 55598"/>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9EA2910-3287-4C7A-A9BB-41AA6C87214D}"/>
              </a:ext>
            </a:extLst>
          </p:cNvPr>
          <p:cNvSpPr txBox="1"/>
          <p:nvPr/>
        </p:nvSpPr>
        <p:spPr>
          <a:xfrm>
            <a:off x="1713061" y="2782633"/>
            <a:ext cx="2692281" cy="307777"/>
          </a:xfrm>
          <a:prstGeom prst="rect">
            <a:avLst/>
          </a:prstGeom>
          <a:noFill/>
        </p:spPr>
        <p:txBody>
          <a:bodyPr wrap="square" rtlCol="0">
            <a:spAutoFit/>
          </a:bodyPr>
          <a:lstStyle/>
          <a:p>
            <a:r>
              <a:rPr lang="fr-FR" sz="1400" dirty="0">
                <a:latin typeface="Heina's hurry" panose="03000600000000000000" pitchFamily="66" charset="0"/>
              </a:rPr>
              <a:t>Panneaux solaires déployables</a:t>
            </a:r>
          </a:p>
        </p:txBody>
      </p:sp>
      <p:cxnSp>
        <p:nvCxnSpPr>
          <p:cNvPr id="21" name="Connecteur droit avec flèche 20">
            <a:extLst>
              <a:ext uri="{FF2B5EF4-FFF2-40B4-BE49-F238E27FC236}">
                <a16:creationId xmlns:a16="http://schemas.microsoft.com/office/drawing/2014/main" id="{ECE8D082-5CD5-4DDA-835B-849A2544B888}"/>
              </a:ext>
            </a:extLst>
          </p:cNvPr>
          <p:cNvCxnSpPr>
            <a:cxnSpLocks/>
          </p:cNvCxnSpPr>
          <p:nvPr/>
        </p:nvCxnSpPr>
        <p:spPr>
          <a:xfrm>
            <a:off x="4302154" y="3603248"/>
            <a:ext cx="316146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70225F91-3D9D-416E-9B0D-CF75972EB592}"/>
              </a:ext>
            </a:extLst>
          </p:cNvPr>
          <p:cNvSpPr txBox="1"/>
          <p:nvPr/>
        </p:nvSpPr>
        <p:spPr>
          <a:xfrm>
            <a:off x="919142" y="3126432"/>
            <a:ext cx="3397390" cy="307777"/>
          </a:xfrm>
          <a:prstGeom prst="rect">
            <a:avLst/>
          </a:prstGeom>
          <a:noFill/>
        </p:spPr>
        <p:txBody>
          <a:bodyPr wrap="square" rtlCol="0">
            <a:spAutoFit/>
          </a:bodyPr>
          <a:lstStyle/>
          <a:p>
            <a:r>
              <a:rPr lang="fr-FR" sz="1400" dirty="0">
                <a:latin typeface="Heina's hurry" panose="03000600000000000000" pitchFamily="66" charset="0"/>
              </a:rPr>
              <a:t>Antennes de communication haute portée</a:t>
            </a:r>
          </a:p>
        </p:txBody>
      </p:sp>
      <p:sp>
        <p:nvSpPr>
          <p:cNvPr id="25" name="ZoneTexte 24">
            <a:extLst>
              <a:ext uri="{FF2B5EF4-FFF2-40B4-BE49-F238E27FC236}">
                <a16:creationId xmlns:a16="http://schemas.microsoft.com/office/drawing/2014/main" id="{0A4013A1-4966-43C3-870A-667B67A468AE}"/>
              </a:ext>
            </a:extLst>
          </p:cNvPr>
          <p:cNvSpPr txBox="1"/>
          <p:nvPr/>
        </p:nvSpPr>
        <p:spPr>
          <a:xfrm>
            <a:off x="2550423" y="3449360"/>
            <a:ext cx="1854919" cy="307777"/>
          </a:xfrm>
          <a:prstGeom prst="rect">
            <a:avLst/>
          </a:prstGeom>
          <a:noFill/>
        </p:spPr>
        <p:txBody>
          <a:bodyPr wrap="square" rtlCol="0">
            <a:spAutoFit/>
          </a:bodyPr>
          <a:lstStyle/>
          <a:p>
            <a:r>
              <a:rPr lang="fr-FR" sz="1400" dirty="0">
                <a:latin typeface="Heina's hurry" panose="03000600000000000000" pitchFamily="66" charset="0"/>
              </a:rPr>
              <a:t>Propulseurs ioniques</a:t>
            </a:r>
          </a:p>
        </p:txBody>
      </p:sp>
      <p:cxnSp>
        <p:nvCxnSpPr>
          <p:cNvPr id="30" name="Connecteur droit avec flèche 29">
            <a:extLst>
              <a:ext uri="{FF2B5EF4-FFF2-40B4-BE49-F238E27FC236}">
                <a16:creationId xmlns:a16="http://schemas.microsoft.com/office/drawing/2014/main" id="{4E81D9E7-3917-4B9B-B444-6DB0C67A4DEB}"/>
              </a:ext>
            </a:extLst>
          </p:cNvPr>
          <p:cNvCxnSpPr>
            <a:cxnSpLocks/>
          </p:cNvCxnSpPr>
          <p:nvPr/>
        </p:nvCxnSpPr>
        <p:spPr>
          <a:xfrm>
            <a:off x="4345460" y="2918053"/>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9923450F-4216-4498-8023-D8AA3F5E8B4F}"/>
              </a:ext>
            </a:extLst>
          </p:cNvPr>
          <p:cNvPicPr>
            <a:picLocks noChangeAspect="1"/>
          </p:cNvPicPr>
          <p:nvPr/>
        </p:nvPicPr>
        <p:blipFill rotWithShape="1">
          <a:blip r:embed="rId5"/>
          <a:srcRect l="27761" t="10114" r="4971" b="9078"/>
          <a:stretch/>
        </p:blipFill>
        <p:spPr>
          <a:xfrm>
            <a:off x="4500036" y="3833892"/>
            <a:ext cx="2606516" cy="2270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38" name="Connecteur droit avec flèche 37">
            <a:extLst>
              <a:ext uri="{FF2B5EF4-FFF2-40B4-BE49-F238E27FC236}">
                <a16:creationId xmlns:a16="http://schemas.microsoft.com/office/drawing/2014/main" id="{2DB29BB6-9E8B-4002-8BF8-46E6A8C1DBB0}"/>
              </a:ext>
            </a:extLst>
          </p:cNvPr>
          <p:cNvCxnSpPr>
            <a:cxnSpLocks/>
          </p:cNvCxnSpPr>
          <p:nvPr/>
        </p:nvCxnSpPr>
        <p:spPr>
          <a:xfrm>
            <a:off x="3989439" y="5333725"/>
            <a:ext cx="1464897"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6C29CFAD-9A86-432C-8C6A-1C62EA114927}"/>
              </a:ext>
            </a:extLst>
          </p:cNvPr>
          <p:cNvSpPr txBox="1"/>
          <p:nvPr/>
        </p:nvSpPr>
        <p:spPr>
          <a:xfrm>
            <a:off x="1464412" y="5179836"/>
            <a:ext cx="2606515" cy="307777"/>
          </a:xfrm>
          <a:prstGeom prst="rect">
            <a:avLst/>
          </a:prstGeom>
          <a:noFill/>
        </p:spPr>
        <p:txBody>
          <a:bodyPr wrap="square" rtlCol="0">
            <a:spAutoFit/>
          </a:bodyPr>
          <a:lstStyle/>
          <a:p>
            <a:r>
              <a:rPr lang="fr-FR" sz="1400" dirty="0">
                <a:latin typeface="Heina's hurry" panose="03000600000000000000" pitchFamily="66" charset="0"/>
              </a:rPr>
              <a:t>Rover MASCOT (DLR / CNESS)</a:t>
            </a:r>
          </a:p>
        </p:txBody>
      </p:sp>
      <p:cxnSp>
        <p:nvCxnSpPr>
          <p:cNvPr id="43" name="Connecteur : en angle 42">
            <a:extLst>
              <a:ext uri="{FF2B5EF4-FFF2-40B4-BE49-F238E27FC236}">
                <a16:creationId xmlns:a16="http://schemas.microsoft.com/office/drawing/2014/main" id="{0792036D-1C6C-4F86-9BB1-646C80026483}"/>
              </a:ext>
            </a:extLst>
          </p:cNvPr>
          <p:cNvCxnSpPr>
            <a:cxnSpLocks/>
          </p:cNvCxnSpPr>
          <p:nvPr/>
        </p:nvCxnSpPr>
        <p:spPr>
          <a:xfrm flipV="1">
            <a:off x="3989439" y="5473427"/>
            <a:ext cx="2080380" cy="153886"/>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9EECCC99-1BA8-46E4-B11A-B487E3DEA967}"/>
              </a:ext>
            </a:extLst>
          </p:cNvPr>
          <p:cNvSpPr txBox="1"/>
          <p:nvPr/>
        </p:nvSpPr>
        <p:spPr>
          <a:xfrm>
            <a:off x="3102806" y="5471621"/>
            <a:ext cx="968121" cy="307777"/>
          </a:xfrm>
          <a:prstGeom prst="rect">
            <a:avLst/>
          </a:prstGeom>
          <a:noFill/>
        </p:spPr>
        <p:txBody>
          <a:bodyPr wrap="square" rtlCol="0">
            <a:spAutoFit/>
          </a:bodyPr>
          <a:lstStyle/>
          <a:p>
            <a:r>
              <a:rPr lang="fr-FR" sz="1400" dirty="0">
                <a:latin typeface="Heina's hurry" panose="03000600000000000000" pitchFamily="66" charset="0"/>
              </a:rPr>
              <a:t>Impacteur</a:t>
            </a:r>
          </a:p>
        </p:txBody>
      </p:sp>
      <p:cxnSp>
        <p:nvCxnSpPr>
          <p:cNvPr id="49" name="Connecteur droit avec flèche 48">
            <a:extLst>
              <a:ext uri="{FF2B5EF4-FFF2-40B4-BE49-F238E27FC236}">
                <a16:creationId xmlns:a16="http://schemas.microsoft.com/office/drawing/2014/main" id="{EE8FF7F6-1946-4896-B4CE-1CA17EE3733E}"/>
              </a:ext>
            </a:extLst>
          </p:cNvPr>
          <p:cNvCxnSpPr>
            <a:cxnSpLocks/>
          </p:cNvCxnSpPr>
          <p:nvPr/>
        </p:nvCxnSpPr>
        <p:spPr>
          <a:xfrm flipH="1">
            <a:off x="6400799" y="5625509"/>
            <a:ext cx="1327356"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3381CE09-C351-4C78-915C-FB6A123B1821}"/>
              </a:ext>
            </a:extLst>
          </p:cNvPr>
          <p:cNvSpPr txBox="1"/>
          <p:nvPr/>
        </p:nvSpPr>
        <p:spPr>
          <a:xfrm>
            <a:off x="7725873" y="5507803"/>
            <a:ext cx="2221412" cy="307777"/>
          </a:xfrm>
          <a:prstGeom prst="rect">
            <a:avLst/>
          </a:prstGeom>
          <a:noFill/>
        </p:spPr>
        <p:txBody>
          <a:bodyPr wrap="square" rtlCol="0">
            <a:spAutoFit/>
          </a:bodyPr>
          <a:lstStyle/>
          <a:p>
            <a:r>
              <a:rPr lang="fr-FR" sz="1400" dirty="0">
                <a:latin typeface="Heina's hurry" panose="03000600000000000000" pitchFamily="66" charset="0"/>
              </a:rPr>
              <a:t>Scan altimètre (simulé) </a:t>
            </a:r>
          </a:p>
        </p:txBody>
      </p:sp>
      <p:cxnSp>
        <p:nvCxnSpPr>
          <p:cNvPr id="51" name="Connecteur droit avec flèche 50">
            <a:extLst>
              <a:ext uri="{FF2B5EF4-FFF2-40B4-BE49-F238E27FC236}">
                <a16:creationId xmlns:a16="http://schemas.microsoft.com/office/drawing/2014/main" id="{41EAA4C6-D495-4E85-8A8E-27DEE63D1588}"/>
              </a:ext>
            </a:extLst>
          </p:cNvPr>
          <p:cNvCxnSpPr>
            <a:cxnSpLocks/>
          </p:cNvCxnSpPr>
          <p:nvPr/>
        </p:nvCxnSpPr>
        <p:spPr>
          <a:xfrm flipH="1">
            <a:off x="6626941" y="5345014"/>
            <a:ext cx="1098932"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A04C9BE1-9CC2-4758-B868-B18CA824C279}"/>
              </a:ext>
            </a:extLst>
          </p:cNvPr>
          <p:cNvSpPr txBox="1"/>
          <p:nvPr/>
        </p:nvSpPr>
        <p:spPr>
          <a:xfrm>
            <a:off x="7725872" y="5214214"/>
            <a:ext cx="3856527" cy="307777"/>
          </a:xfrm>
          <a:prstGeom prst="rect">
            <a:avLst/>
          </a:prstGeom>
          <a:noFill/>
        </p:spPr>
        <p:txBody>
          <a:bodyPr wrap="square" rtlCol="0">
            <a:spAutoFit/>
          </a:bodyPr>
          <a:lstStyle/>
          <a:p>
            <a:r>
              <a:rPr lang="fr-FR" sz="1400" dirty="0">
                <a:latin typeface="Heina's hurry" panose="03000600000000000000" pitchFamily="66" charset="0"/>
              </a:rPr>
              <a:t>Bras de prélèvement d’échantillon de surface</a:t>
            </a:r>
          </a:p>
        </p:txBody>
      </p:sp>
    </p:spTree>
    <p:extLst>
      <p:ext uri="{BB962C8B-B14F-4D97-AF65-F5344CB8AC3E}">
        <p14:creationId xmlns:p14="http://schemas.microsoft.com/office/powerpoint/2010/main" val="376320730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3" name="Image 2">
            <a:extLst>
              <a:ext uri="{FF2B5EF4-FFF2-40B4-BE49-F238E27FC236}">
                <a16:creationId xmlns:a16="http://schemas.microsoft.com/office/drawing/2014/main" id="{DF79F9CF-48A0-4F90-9030-1F15C62BF2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812535" y="1562849"/>
            <a:ext cx="3252488" cy="2710407"/>
          </a:xfrm>
          <a:prstGeom prst="rect">
            <a:avLst/>
          </a:prstGeom>
        </p:spPr>
      </p:pic>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830997"/>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la sonde Hayabusa II </a:t>
            </a:r>
          </a:p>
        </p:txBody>
      </p:sp>
      <p:cxnSp>
        <p:nvCxnSpPr>
          <p:cNvPr id="5" name="Connecteur : en angle 4">
            <a:extLst>
              <a:ext uri="{FF2B5EF4-FFF2-40B4-BE49-F238E27FC236}">
                <a16:creationId xmlns:a16="http://schemas.microsoft.com/office/drawing/2014/main" id="{496D7EAC-8FD1-492A-BC19-92E7048E6356}"/>
              </a:ext>
            </a:extLst>
          </p:cNvPr>
          <p:cNvCxnSpPr>
            <a:cxnSpLocks/>
          </p:cNvCxnSpPr>
          <p:nvPr/>
        </p:nvCxnSpPr>
        <p:spPr>
          <a:xfrm flipV="1">
            <a:off x="7210697" y="2153807"/>
            <a:ext cx="1917327" cy="348416"/>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DDD25417-FC09-4E71-ABC4-A8EEDF4DB3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350" b="89978" l="9816" r="89980">
                        <a14:foregroundMark x1="48057" y1="83742" x2="48057" y2="83742"/>
                        <a14:foregroundMark x1="69939" y1="81069" x2="69939" y2="81069"/>
                        <a14:foregroundMark x1="71166" y1="81069" x2="71166" y2="81069"/>
                        <a14:foregroundMark x1="69939" y1="84410" x2="69939" y2="84410"/>
                        <a14:foregroundMark x1="66871" y1="84187" x2="66871" y2="84187"/>
                        <a14:foregroundMark x1="68507" y1="85969" x2="68507" y2="85969"/>
                        <a14:foregroundMark x1="71779" y1="86414" x2="71779" y2="86414"/>
                        <a14:foregroundMark x1="67485" y1="87082" x2="67485" y2="87082"/>
                        <a14:foregroundMark x1="71984" y1="87305" x2="71984" y2="87305"/>
                        <a14:foregroundMark x1="67076" y1="87751" x2="67076" y2="87751"/>
                        <a14:foregroundMark x1="80982" y1="9354" x2="80982" y2="9354"/>
                        <a14:foregroundMark x1="78732" y1="9354" x2="78732" y2="9354"/>
                        <a14:foregroundMark x1="18814" y1="7350" x2="18814" y2="7350"/>
                        <a14:backgroundMark x1="71984" y1="10913" x2="71984" y2="10913"/>
                        <a14:backgroundMark x1="75665" y1="10245" x2="75665" y2="10245"/>
                        <a14:backgroundMark x1="83027" y1="9354" x2="83027" y2="9354"/>
                        <a14:backgroundMark x1="82618" y1="10022" x2="82618" y2="10022"/>
                        <a14:backgroundMark x1="25358" y1="9577" x2="25358" y2="9577"/>
                        <a14:backgroundMark x1="24949" y1="9354" x2="24949" y2="9354"/>
                        <a14:backgroundMark x1="17382" y1="8241" x2="17382" y2="8241"/>
                        <a14:backgroundMark x1="17382" y1="8909" x2="17382" y2="8909"/>
                        <a14:backgroundMark x1="43763" y1="81292" x2="43763" y2="81292"/>
                        <a14:backgroundMark x1="43354" y1="80178" x2="43354" y2="80178"/>
                        <a14:backgroundMark x1="44785" y1="82628" x2="44785" y2="82628"/>
                      </a14:backgroundRemoval>
                    </a14:imgEffect>
                  </a14:imgLayer>
                </a14:imgProps>
              </a:ext>
            </a:extLst>
          </a:blip>
          <a:stretch>
            <a:fillRect/>
          </a:stretch>
        </p:blipFill>
        <p:spPr>
          <a:xfrm>
            <a:off x="588504" y="3965818"/>
            <a:ext cx="2411768" cy="2214486"/>
          </a:xfrm>
          <a:prstGeom prst="rect">
            <a:avLst/>
          </a:prstGeom>
        </p:spPr>
      </p:pic>
      <p:sp>
        <p:nvSpPr>
          <p:cNvPr id="29" name="ZoneTexte 28">
            <a:extLst>
              <a:ext uri="{FF2B5EF4-FFF2-40B4-BE49-F238E27FC236}">
                <a16:creationId xmlns:a16="http://schemas.microsoft.com/office/drawing/2014/main" id="{F0C135BC-9089-499D-8DB4-A7222F7093CE}"/>
              </a:ext>
            </a:extLst>
          </p:cNvPr>
          <p:cNvSpPr txBox="1"/>
          <p:nvPr/>
        </p:nvSpPr>
        <p:spPr>
          <a:xfrm>
            <a:off x="5172447" y="2328015"/>
            <a:ext cx="2508326" cy="523220"/>
          </a:xfrm>
          <a:prstGeom prst="rect">
            <a:avLst/>
          </a:prstGeom>
          <a:noFill/>
        </p:spPr>
        <p:txBody>
          <a:bodyPr wrap="square" rtlCol="0">
            <a:spAutoFit/>
          </a:bodyPr>
          <a:lstStyle/>
          <a:p>
            <a:r>
              <a:rPr lang="fr-FR" sz="1400" dirty="0">
                <a:latin typeface="Heina's hurry" panose="03000600000000000000" pitchFamily="66" charset="0"/>
              </a:rPr>
              <a:t>Module de guidage avec antenne intégrée</a:t>
            </a:r>
          </a:p>
        </p:txBody>
      </p:sp>
      <p:cxnSp>
        <p:nvCxnSpPr>
          <p:cNvPr id="31" name="Connecteur : en angle 30">
            <a:extLst>
              <a:ext uri="{FF2B5EF4-FFF2-40B4-BE49-F238E27FC236}">
                <a16:creationId xmlns:a16="http://schemas.microsoft.com/office/drawing/2014/main" id="{C46BCB6D-BF8E-41CB-840D-80F84094236C}"/>
              </a:ext>
            </a:extLst>
          </p:cNvPr>
          <p:cNvCxnSpPr>
            <a:cxnSpLocks/>
          </p:cNvCxnSpPr>
          <p:nvPr/>
        </p:nvCxnSpPr>
        <p:spPr>
          <a:xfrm flipV="1">
            <a:off x="7281042" y="2388757"/>
            <a:ext cx="2085901" cy="762502"/>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EC5DA823-A0ED-4151-BDF1-F60177054CE0}"/>
              </a:ext>
            </a:extLst>
          </p:cNvPr>
          <p:cNvSpPr txBox="1"/>
          <p:nvPr/>
        </p:nvSpPr>
        <p:spPr>
          <a:xfrm>
            <a:off x="4464011" y="2981854"/>
            <a:ext cx="3047605" cy="307777"/>
          </a:xfrm>
          <a:prstGeom prst="rect">
            <a:avLst/>
          </a:prstGeom>
          <a:noFill/>
        </p:spPr>
        <p:txBody>
          <a:bodyPr wrap="square" rtlCol="0">
            <a:spAutoFit/>
          </a:bodyPr>
          <a:lstStyle/>
          <a:p>
            <a:r>
              <a:rPr lang="fr-FR" sz="1400" dirty="0">
                <a:latin typeface="Heina's hurry" panose="03000600000000000000" pitchFamily="66" charset="0"/>
              </a:rPr>
              <a:t>Batterie rechargeable de 27 C.E. </a:t>
            </a:r>
          </a:p>
        </p:txBody>
      </p:sp>
      <p:cxnSp>
        <p:nvCxnSpPr>
          <p:cNvPr id="33" name="Connecteur : en angle 32">
            <a:extLst>
              <a:ext uri="{FF2B5EF4-FFF2-40B4-BE49-F238E27FC236}">
                <a16:creationId xmlns:a16="http://schemas.microsoft.com/office/drawing/2014/main" id="{861C6E19-33F9-4747-AF3C-AA3443F70CED}"/>
              </a:ext>
            </a:extLst>
          </p:cNvPr>
          <p:cNvCxnSpPr>
            <a:cxnSpLocks/>
          </p:cNvCxnSpPr>
          <p:nvPr/>
        </p:nvCxnSpPr>
        <p:spPr>
          <a:xfrm flipV="1">
            <a:off x="7317188" y="2737174"/>
            <a:ext cx="2049755" cy="770850"/>
          </a:xfrm>
          <a:prstGeom prst="bentConnector3">
            <a:avLst>
              <a:gd name="adj1" fmla="val 58922"/>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1975429-F5D8-46BC-8C6B-967871186C25}"/>
              </a:ext>
            </a:extLst>
          </p:cNvPr>
          <p:cNvSpPr txBox="1"/>
          <p:nvPr/>
        </p:nvSpPr>
        <p:spPr>
          <a:xfrm>
            <a:off x="5039840" y="3357280"/>
            <a:ext cx="2311644" cy="307777"/>
          </a:xfrm>
          <a:prstGeom prst="rect">
            <a:avLst/>
          </a:prstGeom>
          <a:noFill/>
        </p:spPr>
        <p:txBody>
          <a:bodyPr wrap="square" rtlCol="0">
            <a:spAutoFit/>
          </a:bodyPr>
          <a:lstStyle/>
          <a:p>
            <a:r>
              <a:rPr lang="fr-FR" sz="1400" dirty="0">
                <a:latin typeface="Heina's hurry" panose="03000600000000000000" pitchFamily="66" charset="0"/>
              </a:rPr>
              <a:t>Réservoir de 1 Kg de Xénon</a:t>
            </a:r>
          </a:p>
        </p:txBody>
      </p:sp>
      <p:cxnSp>
        <p:nvCxnSpPr>
          <p:cNvPr id="41" name="Connecteur : en angle 40">
            <a:extLst>
              <a:ext uri="{FF2B5EF4-FFF2-40B4-BE49-F238E27FC236}">
                <a16:creationId xmlns:a16="http://schemas.microsoft.com/office/drawing/2014/main" id="{3EF0DD69-8E98-42FC-8F04-90FEF1BAB091}"/>
              </a:ext>
            </a:extLst>
          </p:cNvPr>
          <p:cNvCxnSpPr>
            <a:cxnSpLocks/>
          </p:cNvCxnSpPr>
          <p:nvPr/>
        </p:nvCxnSpPr>
        <p:spPr>
          <a:xfrm flipV="1">
            <a:off x="7317188" y="3222700"/>
            <a:ext cx="2158897" cy="698956"/>
          </a:xfrm>
          <a:prstGeom prst="bentConnector3">
            <a:avLst>
              <a:gd name="adj1" fmla="val 71783"/>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483D2827-89C4-49AA-B456-C0DD2A791E1F}"/>
              </a:ext>
            </a:extLst>
          </p:cNvPr>
          <p:cNvSpPr txBox="1"/>
          <p:nvPr/>
        </p:nvSpPr>
        <p:spPr>
          <a:xfrm>
            <a:off x="5945530" y="3779714"/>
            <a:ext cx="1371658" cy="307777"/>
          </a:xfrm>
          <a:prstGeom prst="rect">
            <a:avLst/>
          </a:prstGeom>
          <a:noFill/>
        </p:spPr>
        <p:txBody>
          <a:bodyPr wrap="square" rtlCol="0">
            <a:spAutoFit/>
          </a:bodyPr>
          <a:lstStyle/>
          <a:p>
            <a:r>
              <a:rPr lang="fr-FR" sz="1400" dirty="0">
                <a:latin typeface="Heina's hurry" panose="03000600000000000000" pitchFamily="66" charset="0"/>
              </a:rPr>
              <a:t>Moteur ionique</a:t>
            </a:r>
          </a:p>
        </p:txBody>
      </p:sp>
      <p:pic>
        <p:nvPicPr>
          <p:cNvPr id="8194" name="Picture 2" descr="https://upload.wikimedia.org/wikipedia/commons/thumb/1/16/Electrostatic_ion_thruster-fr.svg/1280px-Electrostatic_ion_thruster-fr.svg.png">
            <a:extLst>
              <a:ext uri="{FF2B5EF4-FFF2-40B4-BE49-F238E27FC236}">
                <a16:creationId xmlns:a16="http://schemas.microsoft.com/office/drawing/2014/main" id="{8EB05296-9668-40CD-8B91-F125072E95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8124" y="4021182"/>
            <a:ext cx="3234391" cy="223632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que 43" descr="Loupe">
            <a:extLst>
              <a:ext uri="{FF2B5EF4-FFF2-40B4-BE49-F238E27FC236}">
                <a16:creationId xmlns:a16="http://schemas.microsoft.com/office/drawing/2014/main" id="{A1D8DDE9-D1D5-460A-9F96-87E1126D16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53397" y="3465093"/>
            <a:ext cx="622398" cy="622398"/>
          </a:xfrm>
          <a:prstGeom prst="rect">
            <a:avLst/>
          </a:prstGeom>
        </p:spPr>
      </p:pic>
      <p:sp>
        <p:nvSpPr>
          <p:cNvPr id="45" name="Légende : flèche courbée à une bordure 44">
            <a:extLst>
              <a:ext uri="{FF2B5EF4-FFF2-40B4-BE49-F238E27FC236}">
                <a16:creationId xmlns:a16="http://schemas.microsoft.com/office/drawing/2014/main" id="{446C0185-9272-4742-9C09-27A0076ECB6C}"/>
              </a:ext>
            </a:extLst>
          </p:cNvPr>
          <p:cNvSpPr/>
          <p:nvPr/>
        </p:nvSpPr>
        <p:spPr>
          <a:xfrm>
            <a:off x="5039839" y="2502223"/>
            <a:ext cx="5837899" cy="3424814"/>
          </a:xfrm>
          <a:prstGeom prst="accentCallout2">
            <a:avLst>
              <a:gd name="adj1" fmla="val 18750"/>
              <a:gd name="adj2" fmla="val -11186"/>
              <a:gd name="adj3" fmla="val 18750"/>
              <a:gd name="adj4" fmla="val -16667"/>
              <a:gd name="adj5" fmla="val 95104"/>
              <a:gd name="adj6" fmla="val -60583"/>
            </a:avLst>
          </a:prstGeom>
          <a:no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avec flèche 45">
            <a:extLst>
              <a:ext uri="{FF2B5EF4-FFF2-40B4-BE49-F238E27FC236}">
                <a16:creationId xmlns:a16="http://schemas.microsoft.com/office/drawing/2014/main" id="{F6E3AAFE-F900-4906-9D41-6FC428235AE4}"/>
              </a:ext>
            </a:extLst>
          </p:cNvPr>
          <p:cNvCxnSpPr>
            <a:cxnSpLocks/>
          </p:cNvCxnSpPr>
          <p:nvPr/>
        </p:nvCxnSpPr>
        <p:spPr>
          <a:xfrm>
            <a:off x="10641543" y="1946406"/>
            <a:ext cx="0" cy="2019412"/>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D9A0FFDF-DA38-4FD1-AF8A-BB56F0FF1A1E}"/>
              </a:ext>
            </a:extLst>
          </p:cNvPr>
          <p:cNvSpPr txBox="1"/>
          <p:nvPr/>
        </p:nvSpPr>
        <p:spPr>
          <a:xfrm>
            <a:off x="10642459" y="2697346"/>
            <a:ext cx="1108651" cy="307777"/>
          </a:xfrm>
          <a:prstGeom prst="rect">
            <a:avLst/>
          </a:prstGeom>
          <a:noFill/>
        </p:spPr>
        <p:txBody>
          <a:bodyPr wrap="square" rtlCol="0">
            <a:spAutoFit/>
          </a:bodyPr>
          <a:lstStyle/>
          <a:p>
            <a:r>
              <a:rPr lang="fr-FR" sz="1400" dirty="0">
                <a:latin typeface="Heina's hurry" panose="03000600000000000000" pitchFamily="66" charset="0"/>
              </a:rPr>
              <a:t>0,5 mètres</a:t>
            </a:r>
          </a:p>
        </p:txBody>
      </p:sp>
      <p:cxnSp>
        <p:nvCxnSpPr>
          <p:cNvPr id="53" name="Connecteur droit avec flèche 52">
            <a:extLst>
              <a:ext uri="{FF2B5EF4-FFF2-40B4-BE49-F238E27FC236}">
                <a16:creationId xmlns:a16="http://schemas.microsoft.com/office/drawing/2014/main" id="{87556FD4-0270-46BB-AFF7-6CDA374DD549}"/>
              </a:ext>
            </a:extLst>
          </p:cNvPr>
          <p:cNvCxnSpPr>
            <a:cxnSpLocks/>
          </p:cNvCxnSpPr>
          <p:nvPr/>
        </p:nvCxnSpPr>
        <p:spPr>
          <a:xfrm>
            <a:off x="8564288" y="1870239"/>
            <a:ext cx="1833746" cy="0"/>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1FCD9621-3B3D-40E3-AD37-6905AFBAF4AA}"/>
              </a:ext>
            </a:extLst>
          </p:cNvPr>
          <p:cNvSpPr txBox="1"/>
          <p:nvPr/>
        </p:nvSpPr>
        <p:spPr>
          <a:xfrm>
            <a:off x="9053046" y="1556908"/>
            <a:ext cx="1108651" cy="307777"/>
          </a:xfrm>
          <a:prstGeom prst="rect">
            <a:avLst/>
          </a:prstGeom>
          <a:noFill/>
        </p:spPr>
        <p:txBody>
          <a:bodyPr wrap="square" rtlCol="0">
            <a:spAutoFit/>
          </a:bodyPr>
          <a:lstStyle/>
          <a:p>
            <a:r>
              <a:rPr lang="fr-FR" sz="1400" dirty="0">
                <a:latin typeface="Heina's hurry" panose="03000600000000000000" pitchFamily="66" charset="0"/>
              </a:rPr>
              <a:t>0,5 mètres</a:t>
            </a:r>
          </a:p>
        </p:txBody>
      </p:sp>
    </p:spTree>
    <p:extLst>
      <p:ext uri="{BB962C8B-B14F-4D97-AF65-F5344CB8AC3E}">
        <p14:creationId xmlns:p14="http://schemas.microsoft.com/office/powerpoint/2010/main" val="303047569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830997"/>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la sonde Hayabusa II </a:t>
            </a:r>
          </a:p>
        </p:txBody>
      </p:sp>
      <p:cxnSp>
        <p:nvCxnSpPr>
          <p:cNvPr id="5" name="Connecteur : en angle 4">
            <a:extLst>
              <a:ext uri="{FF2B5EF4-FFF2-40B4-BE49-F238E27FC236}">
                <a16:creationId xmlns:a16="http://schemas.microsoft.com/office/drawing/2014/main" id="{496D7EAC-8FD1-492A-BC19-92E7048E6356}"/>
              </a:ext>
            </a:extLst>
          </p:cNvPr>
          <p:cNvCxnSpPr>
            <a:cxnSpLocks/>
          </p:cNvCxnSpPr>
          <p:nvPr/>
        </p:nvCxnSpPr>
        <p:spPr>
          <a:xfrm flipV="1">
            <a:off x="7296878" y="2206906"/>
            <a:ext cx="2085661" cy="305042"/>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DDD25417-FC09-4E71-ABC4-A8EEDF4DB3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50" b="89978" l="9816" r="89980">
                        <a14:foregroundMark x1="48057" y1="83742" x2="48057" y2="83742"/>
                        <a14:foregroundMark x1="69939" y1="81069" x2="69939" y2="81069"/>
                        <a14:foregroundMark x1="71166" y1="81069" x2="71166" y2="81069"/>
                        <a14:foregroundMark x1="69939" y1="84410" x2="69939" y2="84410"/>
                        <a14:foregroundMark x1="66871" y1="84187" x2="66871" y2="84187"/>
                        <a14:foregroundMark x1="68507" y1="85969" x2="68507" y2="85969"/>
                        <a14:foregroundMark x1="71779" y1="86414" x2="71779" y2="86414"/>
                        <a14:foregroundMark x1="67485" y1="87082" x2="67485" y2="87082"/>
                        <a14:foregroundMark x1="71984" y1="87305" x2="71984" y2="87305"/>
                        <a14:foregroundMark x1="67076" y1="87751" x2="67076" y2="87751"/>
                        <a14:foregroundMark x1="80982" y1="9354" x2="80982" y2="9354"/>
                        <a14:foregroundMark x1="78732" y1="9354" x2="78732" y2="9354"/>
                        <a14:foregroundMark x1="18814" y1="7350" x2="18814" y2="7350"/>
                        <a14:backgroundMark x1="71984" y1="10913" x2="71984" y2="10913"/>
                        <a14:backgroundMark x1="75665" y1="10245" x2="75665" y2="10245"/>
                        <a14:backgroundMark x1="83027" y1="9354" x2="83027" y2="9354"/>
                        <a14:backgroundMark x1="82618" y1="10022" x2="82618" y2="10022"/>
                        <a14:backgroundMark x1="25358" y1="9577" x2="25358" y2="9577"/>
                        <a14:backgroundMark x1="24949" y1="9354" x2="24949" y2="9354"/>
                        <a14:backgroundMark x1="17382" y1="8241" x2="17382" y2="8241"/>
                        <a14:backgroundMark x1="17382" y1="8909" x2="17382" y2="8909"/>
                        <a14:backgroundMark x1="43763" y1="81292" x2="43763" y2="81292"/>
                        <a14:backgroundMark x1="43354" y1="80178" x2="43354" y2="80178"/>
                        <a14:backgroundMark x1="44785" y1="82628" x2="44785" y2="82628"/>
                      </a14:backgroundRemoval>
                    </a14:imgEffect>
                  </a14:imgLayer>
                </a14:imgProps>
              </a:ext>
            </a:extLst>
          </a:blip>
          <a:stretch>
            <a:fillRect/>
          </a:stretch>
        </p:blipFill>
        <p:spPr>
          <a:xfrm>
            <a:off x="588504" y="3965818"/>
            <a:ext cx="2411768" cy="2214486"/>
          </a:xfrm>
          <a:prstGeom prst="rect">
            <a:avLst/>
          </a:prstGeom>
        </p:spPr>
      </p:pic>
      <p:sp>
        <p:nvSpPr>
          <p:cNvPr id="29" name="ZoneTexte 28">
            <a:extLst>
              <a:ext uri="{FF2B5EF4-FFF2-40B4-BE49-F238E27FC236}">
                <a16:creationId xmlns:a16="http://schemas.microsoft.com/office/drawing/2014/main" id="{F0C135BC-9089-499D-8DB4-A7222F7093CE}"/>
              </a:ext>
            </a:extLst>
          </p:cNvPr>
          <p:cNvSpPr txBox="1"/>
          <p:nvPr/>
        </p:nvSpPr>
        <p:spPr>
          <a:xfrm>
            <a:off x="4908077" y="2358060"/>
            <a:ext cx="2508326" cy="307777"/>
          </a:xfrm>
          <a:prstGeom prst="rect">
            <a:avLst/>
          </a:prstGeom>
          <a:noFill/>
        </p:spPr>
        <p:txBody>
          <a:bodyPr wrap="square" rtlCol="0">
            <a:spAutoFit/>
          </a:bodyPr>
          <a:lstStyle/>
          <a:p>
            <a:r>
              <a:rPr lang="fr-FR" sz="1400" dirty="0">
                <a:latin typeface="Heina's hurry" panose="03000600000000000000" pitchFamily="66" charset="0"/>
              </a:rPr>
              <a:t>Charge explosive à impact</a:t>
            </a:r>
          </a:p>
        </p:txBody>
      </p:sp>
      <p:pic>
        <p:nvPicPr>
          <p:cNvPr id="2" name="Image 1">
            <a:extLst>
              <a:ext uri="{FF2B5EF4-FFF2-40B4-BE49-F238E27FC236}">
                <a16:creationId xmlns:a16="http://schemas.microsoft.com/office/drawing/2014/main" id="{A54908AC-BF23-46B6-882E-AFF6E43863E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55" b="90345" l="9353" r="89928">
                        <a14:foregroundMark x1="36691" y1="90345" x2="56115" y2="90345"/>
                      </a14:backgroundRemoval>
                    </a14:imgEffect>
                  </a14:imgLayer>
                </a14:imgProps>
              </a:ext>
            </a:extLst>
          </a:blip>
          <a:stretch>
            <a:fillRect/>
          </a:stretch>
        </p:blipFill>
        <p:spPr>
          <a:xfrm>
            <a:off x="8718239" y="1932614"/>
            <a:ext cx="1734627" cy="1809503"/>
          </a:xfrm>
          <a:prstGeom prst="rect">
            <a:avLst/>
          </a:prstGeom>
        </p:spPr>
      </p:pic>
      <p:cxnSp>
        <p:nvCxnSpPr>
          <p:cNvPr id="33" name="Connecteur : en angle 32">
            <a:extLst>
              <a:ext uri="{FF2B5EF4-FFF2-40B4-BE49-F238E27FC236}">
                <a16:creationId xmlns:a16="http://schemas.microsoft.com/office/drawing/2014/main" id="{861C6E19-33F9-4747-AF3C-AA3443F70CED}"/>
              </a:ext>
            </a:extLst>
          </p:cNvPr>
          <p:cNvCxnSpPr>
            <a:cxnSpLocks/>
          </p:cNvCxnSpPr>
          <p:nvPr/>
        </p:nvCxnSpPr>
        <p:spPr>
          <a:xfrm flipV="1">
            <a:off x="7317188" y="2870686"/>
            <a:ext cx="2142891" cy="637338"/>
          </a:xfrm>
          <a:prstGeom prst="bentConnector3">
            <a:avLst>
              <a:gd name="adj1" fmla="val 65955"/>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1975429-F5D8-46BC-8C6B-967871186C25}"/>
              </a:ext>
            </a:extLst>
          </p:cNvPr>
          <p:cNvSpPr txBox="1"/>
          <p:nvPr/>
        </p:nvSpPr>
        <p:spPr>
          <a:xfrm>
            <a:off x="5039840" y="3357280"/>
            <a:ext cx="2311644" cy="307777"/>
          </a:xfrm>
          <a:prstGeom prst="rect">
            <a:avLst/>
          </a:prstGeom>
          <a:noFill/>
        </p:spPr>
        <p:txBody>
          <a:bodyPr wrap="square" rtlCol="0">
            <a:spAutoFit/>
          </a:bodyPr>
          <a:lstStyle/>
          <a:p>
            <a:r>
              <a:rPr lang="fr-FR" sz="1400" dirty="0">
                <a:latin typeface="Heina's hurry" panose="03000600000000000000" pitchFamily="66" charset="0"/>
              </a:rPr>
              <a:t>Réservoir d’</a:t>
            </a:r>
            <a:r>
              <a:rPr lang="fr-FR" sz="1400" dirty="0" err="1">
                <a:latin typeface="Heina's hurry" panose="03000600000000000000" pitchFamily="66" charset="0"/>
              </a:rPr>
              <a:t>ergole</a:t>
            </a:r>
            <a:r>
              <a:rPr lang="fr-FR" sz="1400" dirty="0">
                <a:latin typeface="Heina's hurry" panose="03000600000000000000" pitchFamily="66" charset="0"/>
              </a:rPr>
              <a:t> solide</a:t>
            </a:r>
          </a:p>
        </p:txBody>
      </p:sp>
      <p:cxnSp>
        <p:nvCxnSpPr>
          <p:cNvPr id="41" name="Connecteur : en angle 40">
            <a:extLst>
              <a:ext uri="{FF2B5EF4-FFF2-40B4-BE49-F238E27FC236}">
                <a16:creationId xmlns:a16="http://schemas.microsoft.com/office/drawing/2014/main" id="{3EF0DD69-8E98-42FC-8F04-90FEF1BAB091}"/>
              </a:ext>
            </a:extLst>
          </p:cNvPr>
          <p:cNvCxnSpPr>
            <a:cxnSpLocks/>
            <a:endCxn id="2" idx="2"/>
          </p:cNvCxnSpPr>
          <p:nvPr/>
        </p:nvCxnSpPr>
        <p:spPr>
          <a:xfrm flipV="1">
            <a:off x="7296878" y="3742117"/>
            <a:ext cx="2288675" cy="209704"/>
          </a:xfrm>
          <a:prstGeom prst="bentConnector2">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483D2827-89C4-49AA-B456-C0DD2A791E1F}"/>
              </a:ext>
            </a:extLst>
          </p:cNvPr>
          <p:cNvSpPr txBox="1"/>
          <p:nvPr/>
        </p:nvSpPr>
        <p:spPr>
          <a:xfrm>
            <a:off x="4750457" y="3737576"/>
            <a:ext cx="2741639" cy="738664"/>
          </a:xfrm>
          <a:prstGeom prst="rect">
            <a:avLst/>
          </a:prstGeom>
          <a:noFill/>
        </p:spPr>
        <p:txBody>
          <a:bodyPr wrap="square" rtlCol="0">
            <a:spAutoFit/>
          </a:bodyPr>
          <a:lstStyle/>
          <a:p>
            <a:r>
              <a:rPr lang="fr-FR" sz="1400" dirty="0">
                <a:latin typeface="Heina's hurry" panose="03000600000000000000" pitchFamily="66" charset="0"/>
              </a:rPr>
              <a:t>Propulsion ergol solide pour supporter le voyage et éviter une évaporation du combustible</a:t>
            </a:r>
          </a:p>
        </p:txBody>
      </p:sp>
      <p:pic>
        <p:nvPicPr>
          <p:cNvPr id="44" name="Graphique 43" descr="Loupe">
            <a:extLst>
              <a:ext uri="{FF2B5EF4-FFF2-40B4-BE49-F238E27FC236}">
                <a16:creationId xmlns:a16="http://schemas.microsoft.com/office/drawing/2014/main" id="{A1D8DDE9-D1D5-460A-9F96-87E1126D16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53397" y="3465093"/>
            <a:ext cx="622398" cy="622398"/>
          </a:xfrm>
          <a:prstGeom prst="rect">
            <a:avLst/>
          </a:prstGeom>
        </p:spPr>
      </p:pic>
      <p:sp>
        <p:nvSpPr>
          <p:cNvPr id="45" name="Légende : flèche courbée à une bordure 44">
            <a:extLst>
              <a:ext uri="{FF2B5EF4-FFF2-40B4-BE49-F238E27FC236}">
                <a16:creationId xmlns:a16="http://schemas.microsoft.com/office/drawing/2014/main" id="{446C0185-9272-4742-9C09-27A0076ECB6C}"/>
              </a:ext>
            </a:extLst>
          </p:cNvPr>
          <p:cNvSpPr/>
          <p:nvPr/>
        </p:nvSpPr>
        <p:spPr>
          <a:xfrm>
            <a:off x="5039839" y="2502223"/>
            <a:ext cx="5837899" cy="3424814"/>
          </a:xfrm>
          <a:prstGeom prst="accentCallout2">
            <a:avLst>
              <a:gd name="adj1" fmla="val 18750"/>
              <a:gd name="adj2" fmla="val -11186"/>
              <a:gd name="adj3" fmla="val 18750"/>
              <a:gd name="adj4" fmla="val -16667"/>
              <a:gd name="adj5" fmla="val 94407"/>
              <a:gd name="adj6" fmla="val -57314"/>
            </a:avLst>
          </a:prstGeom>
          <a:no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avec flèche 45">
            <a:extLst>
              <a:ext uri="{FF2B5EF4-FFF2-40B4-BE49-F238E27FC236}">
                <a16:creationId xmlns:a16="http://schemas.microsoft.com/office/drawing/2014/main" id="{F6E3AAFE-F900-4906-9D41-6FC428235AE4}"/>
              </a:ext>
            </a:extLst>
          </p:cNvPr>
          <p:cNvCxnSpPr>
            <a:cxnSpLocks/>
          </p:cNvCxnSpPr>
          <p:nvPr/>
        </p:nvCxnSpPr>
        <p:spPr>
          <a:xfrm>
            <a:off x="10642459" y="2179649"/>
            <a:ext cx="0" cy="1485408"/>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D9A0FFDF-DA38-4FD1-AF8A-BB56F0FF1A1E}"/>
              </a:ext>
            </a:extLst>
          </p:cNvPr>
          <p:cNvSpPr txBox="1"/>
          <p:nvPr/>
        </p:nvSpPr>
        <p:spPr>
          <a:xfrm>
            <a:off x="10642459" y="2697346"/>
            <a:ext cx="1108651" cy="307777"/>
          </a:xfrm>
          <a:prstGeom prst="rect">
            <a:avLst/>
          </a:prstGeom>
          <a:noFill/>
        </p:spPr>
        <p:txBody>
          <a:bodyPr wrap="square" rtlCol="0">
            <a:spAutoFit/>
          </a:bodyPr>
          <a:lstStyle/>
          <a:p>
            <a:r>
              <a:rPr lang="fr-FR" sz="1400" dirty="0">
                <a:latin typeface="Heina's hurry" panose="03000600000000000000" pitchFamily="66" charset="0"/>
              </a:rPr>
              <a:t>0,3 mètres</a:t>
            </a:r>
          </a:p>
        </p:txBody>
      </p:sp>
      <p:cxnSp>
        <p:nvCxnSpPr>
          <p:cNvPr id="53" name="Connecteur droit avec flèche 52">
            <a:extLst>
              <a:ext uri="{FF2B5EF4-FFF2-40B4-BE49-F238E27FC236}">
                <a16:creationId xmlns:a16="http://schemas.microsoft.com/office/drawing/2014/main" id="{87556FD4-0270-46BB-AFF7-6CDA374DD549}"/>
              </a:ext>
            </a:extLst>
          </p:cNvPr>
          <p:cNvCxnSpPr>
            <a:cxnSpLocks/>
          </p:cNvCxnSpPr>
          <p:nvPr/>
        </p:nvCxnSpPr>
        <p:spPr>
          <a:xfrm>
            <a:off x="8825948" y="1864685"/>
            <a:ext cx="1335749" cy="0"/>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1FCD9621-3B3D-40E3-AD37-6905AFBAF4AA}"/>
              </a:ext>
            </a:extLst>
          </p:cNvPr>
          <p:cNvSpPr txBox="1"/>
          <p:nvPr/>
        </p:nvSpPr>
        <p:spPr>
          <a:xfrm>
            <a:off x="9053046" y="1556908"/>
            <a:ext cx="1108651" cy="307777"/>
          </a:xfrm>
          <a:prstGeom prst="rect">
            <a:avLst/>
          </a:prstGeom>
          <a:noFill/>
        </p:spPr>
        <p:txBody>
          <a:bodyPr wrap="square" rtlCol="0">
            <a:spAutoFit/>
          </a:bodyPr>
          <a:lstStyle/>
          <a:p>
            <a:r>
              <a:rPr lang="fr-FR" sz="1400" dirty="0">
                <a:latin typeface="Heina's hurry" panose="03000600000000000000" pitchFamily="66" charset="0"/>
              </a:rPr>
              <a:t>0,3 mètres</a:t>
            </a:r>
          </a:p>
        </p:txBody>
      </p:sp>
    </p:spTree>
    <p:extLst>
      <p:ext uri="{BB962C8B-B14F-4D97-AF65-F5344CB8AC3E}">
        <p14:creationId xmlns:p14="http://schemas.microsoft.com/office/powerpoint/2010/main" val="193599597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4" name="Image 3" descr="Une image contenant ciel, extérieur, transport&#10;&#10;Description générée avec un niveau de confiance élevé">
            <a:extLst>
              <a:ext uri="{FF2B5EF4-FFF2-40B4-BE49-F238E27FC236}">
                <a16:creationId xmlns:a16="http://schemas.microsoft.com/office/drawing/2014/main" id="{6B680499-8DC0-4540-857A-724F6266B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513" y="1625235"/>
            <a:ext cx="3370953" cy="45480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830997"/>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Le lanceur H – II A 202</a:t>
            </a:r>
          </a:p>
        </p:txBody>
      </p:sp>
      <p:sp>
        <p:nvSpPr>
          <p:cNvPr id="13" name="ZoneTexte 12">
            <a:extLst>
              <a:ext uri="{FF2B5EF4-FFF2-40B4-BE49-F238E27FC236}">
                <a16:creationId xmlns:a16="http://schemas.microsoft.com/office/drawing/2014/main" id="{69EA2910-3287-4C7A-A9BB-41AA6C87214D}"/>
              </a:ext>
            </a:extLst>
          </p:cNvPr>
          <p:cNvSpPr txBox="1"/>
          <p:nvPr/>
        </p:nvSpPr>
        <p:spPr>
          <a:xfrm>
            <a:off x="6096000" y="2841249"/>
            <a:ext cx="1139612" cy="307777"/>
          </a:xfrm>
          <a:prstGeom prst="rect">
            <a:avLst/>
          </a:prstGeom>
          <a:noFill/>
        </p:spPr>
        <p:txBody>
          <a:bodyPr wrap="square" rtlCol="0">
            <a:spAutoFit/>
          </a:bodyPr>
          <a:lstStyle/>
          <a:p>
            <a:r>
              <a:rPr lang="fr-FR" sz="1400" dirty="0">
                <a:latin typeface="Heina's hurry" panose="03000600000000000000" pitchFamily="66" charset="0"/>
              </a:rPr>
              <a:t>2 </a:t>
            </a:r>
            <a:r>
              <a:rPr lang="fr-FR" sz="1400" dirty="0" err="1">
                <a:latin typeface="Heina's hurry" panose="03000600000000000000" pitchFamily="66" charset="0"/>
              </a:rPr>
              <a:t>ème</a:t>
            </a:r>
            <a:r>
              <a:rPr lang="fr-FR" sz="1400" dirty="0">
                <a:latin typeface="Heina's hurry" panose="03000600000000000000" pitchFamily="66" charset="0"/>
              </a:rPr>
              <a:t> étage</a:t>
            </a:r>
          </a:p>
        </p:txBody>
      </p:sp>
      <p:cxnSp>
        <p:nvCxnSpPr>
          <p:cNvPr id="21" name="Connecteur droit avec flèche 20">
            <a:extLst>
              <a:ext uri="{FF2B5EF4-FFF2-40B4-BE49-F238E27FC236}">
                <a16:creationId xmlns:a16="http://schemas.microsoft.com/office/drawing/2014/main" id="{ECE8D082-5CD5-4DDA-835B-849A2544B888}"/>
              </a:ext>
            </a:extLst>
          </p:cNvPr>
          <p:cNvCxnSpPr>
            <a:cxnSpLocks/>
          </p:cNvCxnSpPr>
          <p:nvPr/>
        </p:nvCxnSpPr>
        <p:spPr>
          <a:xfrm flipV="1">
            <a:off x="7201989" y="3887767"/>
            <a:ext cx="2187350" cy="1149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70225F91-3D9D-416E-9B0D-CF75972EB592}"/>
              </a:ext>
            </a:extLst>
          </p:cNvPr>
          <p:cNvSpPr txBox="1"/>
          <p:nvPr/>
        </p:nvSpPr>
        <p:spPr>
          <a:xfrm>
            <a:off x="5870385" y="2226896"/>
            <a:ext cx="1940947" cy="307777"/>
          </a:xfrm>
          <a:prstGeom prst="rect">
            <a:avLst/>
          </a:prstGeom>
          <a:noFill/>
        </p:spPr>
        <p:txBody>
          <a:bodyPr wrap="square" rtlCol="0">
            <a:spAutoFit/>
          </a:bodyPr>
          <a:lstStyle/>
          <a:p>
            <a:r>
              <a:rPr lang="fr-FR" sz="1400" dirty="0">
                <a:latin typeface="Heina's hurry" panose="03000600000000000000" pitchFamily="66" charset="0"/>
              </a:rPr>
              <a:t>Coiffe et Hayabusa II</a:t>
            </a:r>
          </a:p>
        </p:txBody>
      </p:sp>
      <p:sp>
        <p:nvSpPr>
          <p:cNvPr id="25" name="ZoneTexte 24">
            <a:extLst>
              <a:ext uri="{FF2B5EF4-FFF2-40B4-BE49-F238E27FC236}">
                <a16:creationId xmlns:a16="http://schemas.microsoft.com/office/drawing/2014/main" id="{0A4013A1-4966-43C3-870A-667B67A468AE}"/>
              </a:ext>
            </a:extLst>
          </p:cNvPr>
          <p:cNvSpPr txBox="1"/>
          <p:nvPr/>
        </p:nvSpPr>
        <p:spPr>
          <a:xfrm>
            <a:off x="6238671" y="3733878"/>
            <a:ext cx="996941" cy="307777"/>
          </a:xfrm>
          <a:prstGeom prst="rect">
            <a:avLst/>
          </a:prstGeom>
          <a:noFill/>
        </p:spPr>
        <p:txBody>
          <a:bodyPr wrap="square" rtlCol="0">
            <a:spAutoFit/>
          </a:bodyPr>
          <a:lstStyle/>
          <a:p>
            <a:r>
              <a:rPr lang="fr-FR" sz="1400" dirty="0">
                <a:latin typeface="Heina's hurry" panose="03000600000000000000" pitchFamily="66" charset="0"/>
              </a:rPr>
              <a:t>1 er étage</a:t>
            </a:r>
          </a:p>
        </p:txBody>
      </p:sp>
      <p:cxnSp>
        <p:nvCxnSpPr>
          <p:cNvPr id="30" name="Connecteur droit avec flèche 29">
            <a:extLst>
              <a:ext uri="{FF2B5EF4-FFF2-40B4-BE49-F238E27FC236}">
                <a16:creationId xmlns:a16="http://schemas.microsoft.com/office/drawing/2014/main" id="{4E81D9E7-3917-4B9B-B444-6DB0C67A4DEB}"/>
              </a:ext>
            </a:extLst>
          </p:cNvPr>
          <p:cNvCxnSpPr>
            <a:cxnSpLocks/>
          </p:cNvCxnSpPr>
          <p:nvPr/>
        </p:nvCxnSpPr>
        <p:spPr>
          <a:xfrm>
            <a:off x="7263326" y="5603158"/>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Parenthèse ouvrante 5">
            <a:extLst>
              <a:ext uri="{FF2B5EF4-FFF2-40B4-BE49-F238E27FC236}">
                <a16:creationId xmlns:a16="http://schemas.microsoft.com/office/drawing/2014/main" id="{89BBBCDE-E415-4B68-8EAF-63503C00F4B4}"/>
              </a:ext>
            </a:extLst>
          </p:cNvPr>
          <p:cNvSpPr/>
          <p:nvPr/>
        </p:nvSpPr>
        <p:spPr>
          <a:xfrm>
            <a:off x="8935693" y="4111634"/>
            <a:ext cx="148497" cy="1644731"/>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a:extLst>
              <a:ext uri="{FF2B5EF4-FFF2-40B4-BE49-F238E27FC236}">
                <a16:creationId xmlns:a16="http://schemas.microsoft.com/office/drawing/2014/main" id="{A1930480-435D-4E72-945E-A5B5A507186D}"/>
              </a:ext>
            </a:extLst>
          </p:cNvPr>
          <p:cNvSpPr txBox="1"/>
          <p:nvPr/>
        </p:nvSpPr>
        <p:spPr>
          <a:xfrm>
            <a:off x="5786724" y="5448588"/>
            <a:ext cx="1551081" cy="307777"/>
          </a:xfrm>
          <a:prstGeom prst="rect">
            <a:avLst/>
          </a:prstGeom>
          <a:noFill/>
        </p:spPr>
        <p:txBody>
          <a:bodyPr wrap="square" rtlCol="0">
            <a:spAutoFit/>
          </a:bodyPr>
          <a:lstStyle/>
          <a:p>
            <a:r>
              <a:rPr lang="fr-FR" sz="1400" dirty="0">
                <a:latin typeface="Heina's hurry" panose="03000600000000000000" pitchFamily="66" charset="0"/>
              </a:rPr>
              <a:t>Etages à poudre</a:t>
            </a:r>
          </a:p>
        </p:txBody>
      </p:sp>
      <p:sp>
        <p:nvSpPr>
          <p:cNvPr id="29" name="Parenthèse ouvrante 28">
            <a:extLst>
              <a:ext uri="{FF2B5EF4-FFF2-40B4-BE49-F238E27FC236}">
                <a16:creationId xmlns:a16="http://schemas.microsoft.com/office/drawing/2014/main" id="{CA1F51A1-FF19-4B13-9070-8634455B43AD}"/>
              </a:ext>
            </a:extLst>
          </p:cNvPr>
          <p:cNvSpPr/>
          <p:nvPr/>
        </p:nvSpPr>
        <p:spPr>
          <a:xfrm>
            <a:off x="9389339" y="3449361"/>
            <a:ext cx="68957" cy="2312736"/>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Parenthèse ouvrante 30">
            <a:extLst>
              <a:ext uri="{FF2B5EF4-FFF2-40B4-BE49-F238E27FC236}">
                <a16:creationId xmlns:a16="http://schemas.microsoft.com/office/drawing/2014/main" id="{344145E4-BB66-4C07-A3C1-68B1FF4CBABC}"/>
              </a:ext>
            </a:extLst>
          </p:cNvPr>
          <p:cNvSpPr/>
          <p:nvPr/>
        </p:nvSpPr>
        <p:spPr>
          <a:xfrm>
            <a:off x="9381780" y="2502223"/>
            <a:ext cx="68957" cy="87728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D9844D44-59EA-4CF6-9537-49BBA4E600CB}"/>
              </a:ext>
            </a:extLst>
          </p:cNvPr>
          <p:cNvCxnSpPr>
            <a:cxnSpLocks/>
          </p:cNvCxnSpPr>
          <p:nvPr/>
        </p:nvCxnSpPr>
        <p:spPr>
          <a:xfrm>
            <a:off x="7201989" y="2995138"/>
            <a:ext cx="2179791"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Parenthèse ouvrante 34">
            <a:extLst>
              <a:ext uri="{FF2B5EF4-FFF2-40B4-BE49-F238E27FC236}">
                <a16:creationId xmlns:a16="http://schemas.microsoft.com/office/drawing/2014/main" id="{24A633BF-64D4-491E-B370-A6F5A6F2C8CD}"/>
              </a:ext>
            </a:extLst>
          </p:cNvPr>
          <p:cNvSpPr/>
          <p:nvPr/>
        </p:nvSpPr>
        <p:spPr>
          <a:xfrm>
            <a:off x="9371366" y="1900029"/>
            <a:ext cx="68957" cy="535043"/>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9F1B732C-8F72-4D1E-80C9-F7677EF0CB75}"/>
              </a:ext>
            </a:extLst>
          </p:cNvPr>
          <p:cNvCxnSpPr>
            <a:cxnSpLocks/>
          </p:cNvCxnSpPr>
          <p:nvPr/>
        </p:nvCxnSpPr>
        <p:spPr>
          <a:xfrm>
            <a:off x="7715794" y="2355058"/>
            <a:ext cx="1655572"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Image 21" descr="Une image contenant ciel, extérieur, transport&#10;&#10;Description générée avec un niveau de confiance élevé">
            <a:extLst>
              <a:ext uri="{FF2B5EF4-FFF2-40B4-BE49-F238E27FC236}">
                <a16:creationId xmlns:a16="http://schemas.microsoft.com/office/drawing/2014/main" id="{1ECE34A9-0ABE-4FC6-9489-E4F900DD3B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30" b="90816" l="9762" r="89862">
                        <a14:foregroundMark x1="51064" y1="6308" x2="47685" y2="13173"/>
                        <a14:foregroundMark x1="47685" y1="13173" x2="47935" y2="36178"/>
                        <a14:foregroundMark x1="47935" y1="36178" x2="54193" y2="41466"/>
                        <a14:foregroundMark x1="54193" y1="41466" x2="56195" y2="10946"/>
                        <a14:foregroundMark x1="56195" y1="10946" x2="50814" y2="6122"/>
                        <a14:foregroundMark x1="41427" y1="89518" x2="55322" y2="88205"/>
                        <a14:foregroundMark x1="60432" y1="82795" x2="59825" y2="78200"/>
                        <a14:foregroundMark x1="41552" y1="90631" x2="45560" y2="90754"/>
                        <a14:foregroundMark x1="55695" y1="86364" x2="59199" y2="85250"/>
                        <a14:foregroundMark x1="59449" y1="85993" x2="56821" y2="87755"/>
                        <a14:backgroundMark x1="7384" y1="45455" x2="13267" y2="60575"/>
                        <a14:backgroundMark x1="13267" y1="60575" x2="21902" y2="66141"/>
                        <a14:backgroundMark x1="21902" y1="66141" x2="32541" y2="64657"/>
                        <a14:backgroundMark x1="32541" y1="64657" x2="40175" y2="50186"/>
                        <a14:backgroundMark x1="40175" y1="50186" x2="6633" y2="45083"/>
                        <a14:backgroundMark x1="60826" y1="49258" x2="69712" y2="62801"/>
                        <a14:backgroundMark x1="69712" y1="62801" x2="80726" y2="62894"/>
                        <a14:backgroundMark x1="80726" y1="62894" x2="90363" y2="59833"/>
                        <a14:backgroundMark x1="90363" y1="59833" x2="94618" y2="52968"/>
                        <a14:backgroundMark x1="94618" y1="52968" x2="83354" y2="49536"/>
                        <a14:backgroundMark x1="83354" y1="49536" x2="61076" y2="49351"/>
                        <a14:backgroundMark x1="8385" y1="67904" x2="31790" y2="73284"/>
                        <a14:backgroundMark x1="31790" y1="73284" x2="39675" y2="77087"/>
                        <a14:backgroundMark x1="39675" y1="77087" x2="30038" y2="79499"/>
                        <a14:backgroundMark x1="30038" y1="79499" x2="10889" y2="71892"/>
                        <a14:backgroundMark x1="10889" y1="71892" x2="8385" y2="67811"/>
                        <a14:backgroundMark x1="57561" y1="88214" x2="56571" y2="89332"/>
                        <a14:backgroundMark x1="61827" y1="83395" x2="59500" y2="86024"/>
                        <a14:backgroundMark x1="56571" y1="89332" x2="43680" y2="92857"/>
                        <a14:backgroundMark x1="55319" y1="87755" x2="56195" y2="89147"/>
                        <a14:backgroundMark x1="60605" y1="87325" x2="61702" y2="87848"/>
                        <a14:backgroundMark x1="56320" y1="50835" x2="60826" y2="50928"/>
                      </a14:backgroundRemoval>
                    </a14:imgEffect>
                  </a14:imgLayer>
                </a14:imgProps>
              </a:ext>
              <a:ext uri="{28A0092B-C50C-407E-A947-70E740481C1C}">
                <a14:useLocalDpi xmlns:a14="http://schemas.microsoft.com/office/drawing/2010/main" val="0"/>
              </a:ext>
            </a:extLst>
          </a:blip>
          <a:srcRect l="38574" t="4946" r="36630" b="7175"/>
          <a:stretch/>
        </p:blipFill>
        <p:spPr>
          <a:xfrm>
            <a:off x="1208025" y="2749808"/>
            <a:ext cx="720323" cy="3444241"/>
          </a:xfrm>
          <a:prstGeom prst="rect">
            <a:avLst/>
          </a:prstGeom>
        </p:spPr>
      </p:pic>
      <p:cxnSp>
        <p:nvCxnSpPr>
          <p:cNvPr id="41" name="Connecteur droit avec flèche 40">
            <a:extLst>
              <a:ext uri="{FF2B5EF4-FFF2-40B4-BE49-F238E27FC236}">
                <a16:creationId xmlns:a16="http://schemas.microsoft.com/office/drawing/2014/main" id="{02E3107F-0B78-480C-873C-453DA38137E9}"/>
              </a:ext>
            </a:extLst>
          </p:cNvPr>
          <p:cNvCxnSpPr>
            <a:cxnSpLocks/>
          </p:cNvCxnSpPr>
          <p:nvPr/>
        </p:nvCxnSpPr>
        <p:spPr>
          <a:xfrm>
            <a:off x="1208025" y="2649660"/>
            <a:ext cx="720323" cy="0"/>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5C6C696B-6DE9-4151-8282-B6A3C5377059}"/>
              </a:ext>
            </a:extLst>
          </p:cNvPr>
          <p:cNvCxnSpPr>
            <a:cxnSpLocks/>
          </p:cNvCxnSpPr>
          <p:nvPr/>
        </p:nvCxnSpPr>
        <p:spPr>
          <a:xfrm>
            <a:off x="2047139" y="2749808"/>
            <a:ext cx="0" cy="3357920"/>
          </a:xfrm>
          <a:prstGeom prst="straightConnector1">
            <a:avLst/>
          </a:prstGeom>
          <a:ln>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D9BDD530-73D3-40BE-9EC6-0A90E673A9C0}"/>
              </a:ext>
            </a:extLst>
          </p:cNvPr>
          <p:cNvSpPr txBox="1"/>
          <p:nvPr/>
        </p:nvSpPr>
        <p:spPr>
          <a:xfrm>
            <a:off x="846718" y="2318844"/>
            <a:ext cx="1060629" cy="307777"/>
          </a:xfrm>
          <a:prstGeom prst="rect">
            <a:avLst/>
          </a:prstGeom>
          <a:noFill/>
        </p:spPr>
        <p:txBody>
          <a:bodyPr wrap="square" rtlCol="0">
            <a:spAutoFit/>
          </a:bodyPr>
          <a:lstStyle/>
          <a:p>
            <a:r>
              <a:rPr lang="fr-FR" sz="1400" dirty="0">
                <a:latin typeface="Heina's hurry" panose="03000600000000000000" pitchFamily="66" charset="0"/>
              </a:rPr>
              <a:t>6,7 mètres</a:t>
            </a:r>
          </a:p>
        </p:txBody>
      </p:sp>
      <p:sp>
        <p:nvSpPr>
          <p:cNvPr id="45" name="ZoneTexte 44">
            <a:extLst>
              <a:ext uri="{FF2B5EF4-FFF2-40B4-BE49-F238E27FC236}">
                <a16:creationId xmlns:a16="http://schemas.microsoft.com/office/drawing/2014/main" id="{23977017-FD03-417B-B867-7C2495898E5E}"/>
              </a:ext>
            </a:extLst>
          </p:cNvPr>
          <p:cNvSpPr txBox="1"/>
          <p:nvPr/>
        </p:nvSpPr>
        <p:spPr>
          <a:xfrm>
            <a:off x="2047139" y="4352017"/>
            <a:ext cx="1140508" cy="307777"/>
          </a:xfrm>
          <a:prstGeom prst="rect">
            <a:avLst/>
          </a:prstGeom>
          <a:noFill/>
        </p:spPr>
        <p:txBody>
          <a:bodyPr wrap="square" rtlCol="0">
            <a:spAutoFit/>
          </a:bodyPr>
          <a:lstStyle/>
          <a:p>
            <a:r>
              <a:rPr lang="fr-FR" sz="1400" dirty="0">
                <a:latin typeface="Heina's hurry" panose="03000600000000000000" pitchFamily="66" charset="0"/>
              </a:rPr>
              <a:t>33,7 mètres</a:t>
            </a:r>
          </a:p>
        </p:txBody>
      </p:sp>
    </p:spTree>
    <p:extLst>
      <p:ext uri="{BB962C8B-B14F-4D97-AF65-F5344CB8AC3E}">
        <p14:creationId xmlns:p14="http://schemas.microsoft.com/office/powerpoint/2010/main" val="60454114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1138773"/>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Le lanceur H – II A 202</a:t>
            </a:r>
          </a:p>
          <a:p>
            <a:r>
              <a:rPr lang="fr-FR" sz="2000" dirty="0">
                <a:latin typeface="Heina's hurry" panose="03000600000000000000" pitchFamily="66" charset="0"/>
              </a:rPr>
              <a:t>1 er étage</a:t>
            </a:r>
          </a:p>
        </p:txBody>
      </p:sp>
      <p:sp>
        <p:nvSpPr>
          <p:cNvPr id="13" name="ZoneTexte 12">
            <a:extLst>
              <a:ext uri="{FF2B5EF4-FFF2-40B4-BE49-F238E27FC236}">
                <a16:creationId xmlns:a16="http://schemas.microsoft.com/office/drawing/2014/main" id="{69EA2910-3287-4C7A-A9BB-41AA6C87214D}"/>
              </a:ext>
            </a:extLst>
          </p:cNvPr>
          <p:cNvSpPr txBox="1"/>
          <p:nvPr/>
        </p:nvSpPr>
        <p:spPr>
          <a:xfrm>
            <a:off x="6159134" y="3353275"/>
            <a:ext cx="2580823" cy="738664"/>
          </a:xfrm>
          <a:prstGeom prst="rect">
            <a:avLst/>
          </a:prstGeom>
          <a:noFill/>
        </p:spPr>
        <p:txBody>
          <a:bodyPr wrap="square" rtlCol="0">
            <a:spAutoFit/>
          </a:bodyPr>
          <a:lstStyle/>
          <a:p>
            <a:r>
              <a:rPr lang="fr-FR" sz="1400" u="sng" dirty="0">
                <a:latin typeface="Heina's hurry" panose="03000600000000000000" pitchFamily="66" charset="0"/>
              </a:rPr>
              <a:t>Rétrofusées :</a:t>
            </a:r>
          </a:p>
          <a:p>
            <a:r>
              <a:rPr lang="fr-FR" sz="1400" dirty="0">
                <a:latin typeface="Heina's hurry" panose="03000600000000000000" pitchFamily="66" charset="0"/>
              </a:rPr>
              <a:t>Permet l’éloignement des EAP après séparation</a:t>
            </a:r>
          </a:p>
        </p:txBody>
      </p:sp>
      <p:pic>
        <p:nvPicPr>
          <p:cNvPr id="2" name="Image 1">
            <a:extLst>
              <a:ext uri="{FF2B5EF4-FFF2-40B4-BE49-F238E27FC236}">
                <a16:creationId xmlns:a16="http://schemas.microsoft.com/office/drawing/2014/main" id="{C24944A6-E1D8-40CD-8D17-E4B6C7189385}"/>
              </a:ext>
            </a:extLst>
          </p:cNvPr>
          <p:cNvPicPr>
            <a:picLocks noChangeAspect="1"/>
          </p:cNvPicPr>
          <p:nvPr/>
        </p:nvPicPr>
        <p:blipFill>
          <a:blip r:embed="rId4"/>
          <a:stretch>
            <a:fillRect/>
          </a:stretch>
        </p:blipFill>
        <p:spPr>
          <a:xfrm>
            <a:off x="9202405" y="1475253"/>
            <a:ext cx="1745943" cy="4736670"/>
          </a:xfrm>
          <a:prstGeom prst="rect">
            <a:avLst/>
          </a:prstGeom>
          <a:ln>
            <a:noFill/>
          </a:ln>
          <a:effectLst>
            <a:outerShdw blurRad="292100" dist="139700" dir="2700000" algn="tl" rotWithShape="0">
              <a:srgbClr val="333333">
                <a:alpha val="65000"/>
              </a:srgbClr>
            </a:outerShdw>
          </a:effectLst>
        </p:spPr>
      </p:pic>
      <p:sp>
        <p:nvSpPr>
          <p:cNvPr id="25" name="ZoneTexte 24">
            <a:extLst>
              <a:ext uri="{FF2B5EF4-FFF2-40B4-BE49-F238E27FC236}">
                <a16:creationId xmlns:a16="http://schemas.microsoft.com/office/drawing/2014/main" id="{0A4013A1-4966-43C3-870A-667B67A468AE}"/>
              </a:ext>
            </a:extLst>
          </p:cNvPr>
          <p:cNvSpPr txBox="1"/>
          <p:nvPr/>
        </p:nvSpPr>
        <p:spPr>
          <a:xfrm>
            <a:off x="4676503" y="5731519"/>
            <a:ext cx="3779732" cy="523220"/>
          </a:xfrm>
          <a:prstGeom prst="rect">
            <a:avLst/>
          </a:prstGeom>
          <a:noFill/>
        </p:spPr>
        <p:txBody>
          <a:bodyPr wrap="square" rtlCol="0">
            <a:spAutoFit/>
          </a:bodyPr>
          <a:lstStyle/>
          <a:p>
            <a:r>
              <a:rPr lang="fr-FR" sz="1400" u="sng" dirty="0">
                <a:latin typeface="Heina's hurry" panose="03000600000000000000" pitchFamily="66" charset="0"/>
              </a:rPr>
              <a:t>Moteur LE- 7 (simulé) </a:t>
            </a:r>
            <a:r>
              <a:rPr lang="fr-FR" sz="1400" dirty="0">
                <a:latin typeface="Heina's hurry" panose="03000600000000000000" pitchFamily="66" charset="0"/>
              </a:rPr>
              <a:t>: Poussée à 60 % jusqu’à 40 Km puis à 100 jusqu’à épuisement.</a:t>
            </a:r>
          </a:p>
        </p:txBody>
      </p:sp>
      <p:cxnSp>
        <p:nvCxnSpPr>
          <p:cNvPr id="30" name="Connecteur droit avec flèche 29">
            <a:extLst>
              <a:ext uri="{FF2B5EF4-FFF2-40B4-BE49-F238E27FC236}">
                <a16:creationId xmlns:a16="http://schemas.microsoft.com/office/drawing/2014/main" id="{4E81D9E7-3917-4B9B-B444-6DB0C67A4DEB}"/>
              </a:ext>
            </a:extLst>
          </p:cNvPr>
          <p:cNvCxnSpPr>
            <a:cxnSpLocks/>
          </p:cNvCxnSpPr>
          <p:nvPr/>
        </p:nvCxnSpPr>
        <p:spPr>
          <a:xfrm>
            <a:off x="8451208" y="5862827"/>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9844D44-59EA-4CF6-9537-49BBA4E600CB}"/>
              </a:ext>
            </a:extLst>
          </p:cNvPr>
          <p:cNvCxnSpPr>
            <a:cxnSpLocks/>
          </p:cNvCxnSpPr>
          <p:nvPr/>
        </p:nvCxnSpPr>
        <p:spPr>
          <a:xfrm>
            <a:off x="8397965" y="3596029"/>
            <a:ext cx="1018393"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50" name="Picture 2" descr="https://upload.wikimedia.org/wikipedia/commons/d/d2/LE-7_rocket_engine.jpg">
            <a:extLst>
              <a:ext uri="{FF2B5EF4-FFF2-40B4-BE49-F238E27FC236}">
                <a16:creationId xmlns:a16="http://schemas.microsoft.com/office/drawing/2014/main" id="{67B7CFC8-2B7C-4C00-80D4-9407E6329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953" y="3166913"/>
            <a:ext cx="1914946" cy="2553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cxnSp>
        <p:nvCxnSpPr>
          <p:cNvPr id="33" name="Connecteur : en angle 32">
            <a:extLst>
              <a:ext uri="{FF2B5EF4-FFF2-40B4-BE49-F238E27FC236}">
                <a16:creationId xmlns:a16="http://schemas.microsoft.com/office/drawing/2014/main" id="{AED0D8DB-57CC-40C3-A453-0BA1048EE159}"/>
              </a:ext>
            </a:extLst>
          </p:cNvPr>
          <p:cNvCxnSpPr>
            <a:cxnSpLocks/>
          </p:cNvCxnSpPr>
          <p:nvPr/>
        </p:nvCxnSpPr>
        <p:spPr>
          <a:xfrm>
            <a:off x="8451208" y="2644029"/>
            <a:ext cx="893439" cy="807790"/>
          </a:xfrm>
          <a:prstGeom prst="bentConnector3">
            <a:avLst>
              <a:gd name="adj1" fmla="val 50000"/>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57DFA978-5895-4D97-B2B9-30E33C83EF4D}"/>
              </a:ext>
            </a:extLst>
          </p:cNvPr>
          <p:cNvSpPr txBox="1"/>
          <p:nvPr/>
        </p:nvSpPr>
        <p:spPr>
          <a:xfrm>
            <a:off x="5547258" y="2361697"/>
            <a:ext cx="3021095" cy="738664"/>
          </a:xfrm>
          <a:prstGeom prst="rect">
            <a:avLst/>
          </a:prstGeom>
          <a:noFill/>
        </p:spPr>
        <p:txBody>
          <a:bodyPr wrap="square" rtlCol="0">
            <a:spAutoFit/>
          </a:bodyPr>
          <a:lstStyle/>
          <a:p>
            <a:r>
              <a:rPr lang="fr-FR" sz="1400" u="sng" dirty="0">
                <a:latin typeface="Heina's hurry" panose="03000600000000000000" pitchFamily="66" charset="0"/>
              </a:rPr>
              <a:t>Roues de direction </a:t>
            </a:r>
            <a:r>
              <a:rPr lang="fr-FR" sz="1400" dirty="0">
                <a:latin typeface="Heina's hurry" panose="03000600000000000000" pitchFamily="66" charset="0"/>
              </a:rPr>
              <a:t>: Réponse aux problèmes de stabilité du lanceur lors des phases de test </a:t>
            </a:r>
          </a:p>
        </p:txBody>
      </p:sp>
      <p:cxnSp>
        <p:nvCxnSpPr>
          <p:cNvPr id="37" name="Connecteur droit avec flèche 36">
            <a:extLst>
              <a:ext uri="{FF2B5EF4-FFF2-40B4-BE49-F238E27FC236}">
                <a16:creationId xmlns:a16="http://schemas.microsoft.com/office/drawing/2014/main" id="{56A39886-2E78-45C5-8064-0A07B1071D29}"/>
              </a:ext>
            </a:extLst>
          </p:cNvPr>
          <p:cNvCxnSpPr>
            <a:cxnSpLocks/>
          </p:cNvCxnSpPr>
          <p:nvPr/>
        </p:nvCxnSpPr>
        <p:spPr>
          <a:xfrm>
            <a:off x="8397965" y="4910826"/>
            <a:ext cx="991430"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BB8F3705-B93B-41BD-9242-4825363B9C43}"/>
              </a:ext>
            </a:extLst>
          </p:cNvPr>
          <p:cNvSpPr txBox="1"/>
          <p:nvPr/>
        </p:nvSpPr>
        <p:spPr>
          <a:xfrm>
            <a:off x="6435635" y="4354847"/>
            <a:ext cx="1962330" cy="1169551"/>
          </a:xfrm>
          <a:prstGeom prst="rect">
            <a:avLst/>
          </a:prstGeom>
          <a:noFill/>
        </p:spPr>
        <p:txBody>
          <a:bodyPr wrap="square" rtlCol="0">
            <a:spAutoFit/>
          </a:bodyPr>
          <a:lstStyle/>
          <a:p>
            <a:r>
              <a:rPr lang="fr-FR" sz="1400" u="sng" dirty="0">
                <a:latin typeface="Heina's hurry" panose="03000600000000000000" pitchFamily="66" charset="0"/>
              </a:rPr>
              <a:t>Etages à poudre :</a:t>
            </a:r>
          </a:p>
          <a:p>
            <a:r>
              <a:rPr lang="fr-FR" sz="1400" dirty="0">
                <a:latin typeface="Heina's hurry" panose="03000600000000000000" pitchFamily="66" charset="0"/>
              </a:rPr>
              <a:t>Poussée limitée à 60 % pour maintenir un rapport de poussée s/ poids de 1,73</a:t>
            </a:r>
          </a:p>
        </p:txBody>
      </p:sp>
    </p:spTree>
    <p:extLst>
      <p:ext uri="{BB962C8B-B14F-4D97-AF65-F5344CB8AC3E}">
        <p14:creationId xmlns:p14="http://schemas.microsoft.com/office/powerpoint/2010/main" val="199286625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4634589" cy="1138773"/>
          </a:xfrm>
          <a:prstGeom prst="rect">
            <a:avLst/>
          </a:prstGeom>
        </p:spPr>
        <p:txBody>
          <a:bodyPr wrap="square">
            <a:spAutoFit/>
          </a:bodyPr>
          <a:lstStyle/>
          <a:p>
            <a:r>
              <a:rPr lang="fr-FR" sz="2800" dirty="0">
                <a:latin typeface="Heina's hurry" panose="03000600000000000000" pitchFamily="66" charset="0"/>
              </a:rPr>
              <a:t>Préparation de la mission : </a:t>
            </a:r>
            <a:r>
              <a:rPr lang="fr-FR" sz="2000" dirty="0">
                <a:latin typeface="Heina's hurry" panose="03000600000000000000" pitchFamily="66" charset="0"/>
              </a:rPr>
              <a:t>Le lanceur H – II A 202</a:t>
            </a:r>
          </a:p>
          <a:p>
            <a:r>
              <a:rPr lang="fr-FR" sz="2000" dirty="0">
                <a:latin typeface="Heina's hurry" panose="03000600000000000000" pitchFamily="66" charset="0"/>
              </a:rPr>
              <a:t>2 eme étage</a:t>
            </a:r>
          </a:p>
        </p:txBody>
      </p:sp>
      <p:pic>
        <p:nvPicPr>
          <p:cNvPr id="3" name="Image 2">
            <a:extLst>
              <a:ext uri="{FF2B5EF4-FFF2-40B4-BE49-F238E27FC236}">
                <a16:creationId xmlns:a16="http://schemas.microsoft.com/office/drawing/2014/main" id="{8ADBE59E-D70A-4296-95C1-C8742BBA8FF5}"/>
              </a:ext>
            </a:extLst>
          </p:cNvPr>
          <p:cNvPicPr>
            <a:picLocks noChangeAspect="1"/>
          </p:cNvPicPr>
          <p:nvPr/>
        </p:nvPicPr>
        <p:blipFill>
          <a:blip r:embed="rId4"/>
          <a:stretch>
            <a:fillRect/>
          </a:stretch>
        </p:blipFill>
        <p:spPr>
          <a:xfrm>
            <a:off x="8956572" y="1519880"/>
            <a:ext cx="2007917" cy="4558515"/>
          </a:xfrm>
          <a:prstGeom prst="rect">
            <a:avLst/>
          </a:prstGeom>
        </p:spPr>
      </p:pic>
      <p:sp>
        <p:nvSpPr>
          <p:cNvPr id="25" name="ZoneTexte 24">
            <a:extLst>
              <a:ext uri="{FF2B5EF4-FFF2-40B4-BE49-F238E27FC236}">
                <a16:creationId xmlns:a16="http://schemas.microsoft.com/office/drawing/2014/main" id="{0A4013A1-4966-43C3-870A-667B67A468AE}"/>
              </a:ext>
            </a:extLst>
          </p:cNvPr>
          <p:cNvSpPr txBox="1"/>
          <p:nvPr/>
        </p:nvSpPr>
        <p:spPr>
          <a:xfrm>
            <a:off x="5519676" y="4171111"/>
            <a:ext cx="2758215" cy="2031325"/>
          </a:xfrm>
          <a:prstGeom prst="rect">
            <a:avLst/>
          </a:prstGeom>
          <a:noFill/>
        </p:spPr>
        <p:txBody>
          <a:bodyPr wrap="square" rtlCol="0">
            <a:spAutoFit/>
          </a:bodyPr>
          <a:lstStyle/>
          <a:p>
            <a:r>
              <a:rPr lang="fr-FR" sz="1400" u="sng" dirty="0">
                <a:latin typeface="Heina's hurry" panose="03000600000000000000" pitchFamily="66" charset="0"/>
              </a:rPr>
              <a:t>Moteur LE – 5B (simulé) </a:t>
            </a:r>
            <a:r>
              <a:rPr lang="fr-FR" sz="1400" dirty="0">
                <a:latin typeface="Heina's hurry" panose="03000600000000000000" pitchFamily="66" charset="0"/>
              </a:rPr>
              <a:t>: poussée à 100%. Capable de se rallumer autant de fois que nécessaire. Il à été très utile pour finaliser la mise en orbite, l’éjection de l’orbite terrestre ainsi que de la mise en conformité du plan de l’orbite avec celle de </a:t>
            </a:r>
            <a:r>
              <a:rPr lang="fr-FR" sz="1400" dirty="0" err="1">
                <a:latin typeface="Heina's hurry" panose="03000600000000000000" pitchFamily="66" charset="0"/>
              </a:rPr>
              <a:t>Ryugu</a:t>
            </a:r>
            <a:r>
              <a:rPr lang="fr-FR" sz="1400" dirty="0">
                <a:latin typeface="Heina's hurry" panose="03000600000000000000" pitchFamily="66" charset="0"/>
              </a:rPr>
              <a:t>.</a:t>
            </a:r>
          </a:p>
        </p:txBody>
      </p:sp>
      <p:cxnSp>
        <p:nvCxnSpPr>
          <p:cNvPr id="30" name="Connecteur droit avec flèche 29">
            <a:extLst>
              <a:ext uri="{FF2B5EF4-FFF2-40B4-BE49-F238E27FC236}">
                <a16:creationId xmlns:a16="http://schemas.microsoft.com/office/drawing/2014/main" id="{4E81D9E7-3917-4B9B-B444-6DB0C67A4DEB}"/>
              </a:ext>
            </a:extLst>
          </p:cNvPr>
          <p:cNvCxnSpPr>
            <a:cxnSpLocks/>
          </p:cNvCxnSpPr>
          <p:nvPr/>
        </p:nvCxnSpPr>
        <p:spPr>
          <a:xfrm>
            <a:off x="8277891" y="5359317"/>
            <a:ext cx="1537429" cy="0"/>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170" name="Picture 2" descr="RÃ©sultat de recherche d'images pour &quot;LE-5B rocket engine&quot;">
            <a:extLst>
              <a:ext uri="{FF2B5EF4-FFF2-40B4-BE49-F238E27FC236}">
                <a16:creationId xmlns:a16="http://schemas.microsoft.com/office/drawing/2014/main" id="{AB983C4F-D9C7-499A-904F-0AAD52C48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3634">
            <a:off x="2382496" y="3108262"/>
            <a:ext cx="1999837" cy="26639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13938533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171791" y="1671226"/>
            <a:ext cx="6279417" cy="954107"/>
          </a:xfrm>
          <a:prstGeom prst="rect">
            <a:avLst/>
          </a:prstGeom>
        </p:spPr>
        <p:txBody>
          <a:bodyPr wrap="square">
            <a:spAutoFit/>
          </a:bodyPr>
          <a:lstStyle/>
          <a:p>
            <a:r>
              <a:rPr lang="fr-FR" sz="2800" dirty="0">
                <a:latin typeface="Heina's hurry" panose="03000600000000000000" pitchFamily="66" charset="0"/>
              </a:rPr>
              <a:t>Préparation de la mission :</a:t>
            </a:r>
          </a:p>
          <a:p>
            <a:r>
              <a:rPr lang="fr-FR" sz="2800" dirty="0">
                <a:latin typeface="Heina's hurry" panose="03000600000000000000" pitchFamily="66" charset="0"/>
              </a:rPr>
              <a:t>Particularités hors mission historique</a:t>
            </a:r>
            <a:endParaRPr lang="fr-FR" sz="2000" dirty="0">
              <a:latin typeface="Heina's hurry" panose="03000600000000000000" pitchFamily="66" charset="0"/>
            </a:endParaRPr>
          </a:p>
        </p:txBody>
      </p:sp>
      <p:sp>
        <p:nvSpPr>
          <p:cNvPr id="25" name="ZoneTexte 24">
            <a:extLst>
              <a:ext uri="{FF2B5EF4-FFF2-40B4-BE49-F238E27FC236}">
                <a16:creationId xmlns:a16="http://schemas.microsoft.com/office/drawing/2014/main" id="{0A4013A1-4966-43C3-870A-667B67A468AE}"/>
              </a:ext>
            </a:extLst>
          </p:cNvPr>
          <p:cNvSpPr txBox="1"/>
          <p:nvPr/>
        </p:nvSpPr>
        <p:spPr>
          <a:xfrm>
            <a:off x="675721" y="2765033"/>
            <a:ext cx="2758215" cy="3108543"/>
          </a:xfrm>
          <a:prstGeom prst="rect">
            <a:avLst/>
          </a:prstGeom>
          <a:noFill/>
        </p:spPr>
        <p:txBody>
          <a:bodyPr wrap="square" rtlCol="0">
            <a:spAutoFit/>
          </a:bodyPr>
          <a:lstStyle/>
          <a:p>
            <a:pPr algn="just"/>
            <a:r>
              <a:rPr lang="fr-FR" sz="1400" u="sng" dirty="0">
                <a:latin typeface="Heina's hurry" panose="03000600000000000000" pitchFamily="66" charset="0"/>
              </a:rPr>
              <a:t>Panneaux solaires fixes </a:t>
            </a:r>
            <a:r>
              <a:rPr lang="fr-FR" sz="1400" dirty="0">
                <a:latin typeface="Heina's hurry" panose="03000600000000000000" pitchFamily="66" charset="0"/>
              </a:rPr>
              <a:t>:</a:t>
            </a:r>
          </a:p>
          <a:p>
            <a:pPr algn="just"/>
            <a:r>
              <a:rPr lang="fr-FR" sz="1400" dirty="0">
                <a:latin typeface="Heina's hurry" panose="03000600000000000000" pitchFamily="66" charset="0"/>
              </a:rPr>
              <a:t>Au cours des tests, en raison de la taille relativement petite de la sonde, un problème de charge électrique survenait lorsque l’orientation de la sonde n’était pas propice au rayonnement solaire. Pour contrer cela, j’ai rajouté des panneaux solaires sur chaque face de la sonde. Peut importe l’orientation, une certaine quantité d’énergie assure le rechargement des batteries.</a:t>
            </a:r>
          </a:p>
        </p:txBody>
      </p:sp>
      <p:sp>
        <p:nvSpPr>
          <p:cNvPr id="13" name="ZoneTexte 12">
            <a:extLst>
              <a:ext uri="{FF2B5EF4-FFF2-40B4-BE49-F238E27FC236}">
                <a16:creationId xmlns:a16="http://schemas.microsoft.com/office/drawing/2014/main" id="{4FB642A9-9B07-4B50-98FC-B89702354DAF}"/>
              </a:ext>
            </a:extLst>
          </p:cNvPr>
          <p:cNvSpPr txBox="1"/>
          <p:nvPr/>
        </p:nvSpPr>
        <p:spPr>
          <a:xfrm>
            <a:off x="3500057" y="2765033"/>
            <a:ext cx="2758215" cy="1600438"/>
          </a:xfrm>
          <a:prstGeom prst="rect">
            <a:avLst/>
          </a:prstGeom>
          <a:noFill/>
        </p:spPr>
        <p:txBody>
          <a:bodyPr wrap="square" rtlCol="0">
            <a:spAutoFit/>
          </a:bodyPr>
          <a:lstStyle/>
          <a:p>
            <a:pPr algn="just"/>
            <a:r>
              <a:rPr lang="fr-FR" sz="1400" u="sng" dirty="0">
                <a:latin typeface="Heina's hurry" panose="03000600000000000000" pitchFamily="66" charset="0"/>
              </a:rPr>
              <a:t>Résultats scientifiques </a:t>
            </a:r>
            <a:r>
              <a:rPr lang="fr-FR" sz="1400" dirty="0">
                <a:latin typeface="Heina's hurry" panose="03000600000000000000" pitchFamily="66" charset="0"/>
              </a:rPr>
              <a:t>:</a:t>
            </a:r>
          </a:p>
          <a:p>
            <a:pPr algn="just"/>
            <a:r>
              <a:rPr lang="fr-FR" sz="1400" dirty="0">
                <a:latin typeface="Heina's hurry" panose="03000600000000000000" pitchFamily="66" charset="0"/>
              </a:rPr>
              <a:t>Par manque d’</a:t>
            </a:r>
            <a:r>
              <a:rPr lang="fr-FR" sz="1400" dirty="0" err="1">
                <a:latin typeface="Heina's hurry" panose="03000600000000000000" pitchFamily="66" charset="0"/>
              </a:rPr>
              <a:t>éxperience</a:t>
            </a:r>
            <a:r>
              <a:rPr lang="fr-FR" sz="1400" dirty="0">
                <a:latin typeface="Heina's hurry" panose="03000600000000000000" pitchFamily="66" charset="0"/>
              </a:rPr>
              <a:t> et de temps, je n’ai pas pu optimiser ma mission afin de faire fonctionner mes appareils scientifique. De ce fait toute la science récoltée est simulée.</a:t>
            </a:r>
          </a:p>
        </p:txBody>
      </p:sp>
      <p:sp>
        <p:nvSpPr>
          <p:cNvPr id="14" name="ZoneTexte 13">
            <a:extLst>
              <a:ext uri="{FF2B5EF4-FFF2-40B4-BE49-F238E27FC236}">
                <a16:creationId xmlns:a16="http://schemas.microsoft.com/office/drawing/2014/main" id="{57AF1A14-0559-40BC-ADDD-4FC2ED4144EF}"/>
              </a:ext>
            </a:extLst>
          </p:cNvPr>
          <p:cNvSpPr txBox="1"/>
          <p:nvPr/>
        </p:nvSpPr>
        <p:spPr>
          <a:xfrm>
            <a:off x="6322163" y="2703076"/>
            <a:ext cx="5194116" cy="3539430"/>
          </a:xfrm>
          <a:prstGeom prst="rect">
            <a:avLst/>
          </a:prstGeom>
          <a:noFill/>
        </p:spPr>
        <p:txBody>
          <a:bodyPr wrap="square" rtlCol="0">
            <a:spAutoFit/>
          </a:bodyPr>
          <a:lstStyle/>
          <a:p>
            <a:pPr algn="just"/>
            <a:r>
              <a:rPr lang="fr-FR" sz="1400" u="sng" dirty="0">
                <a:latin typeface="Heina's hurry" panose="03000600000000000000" pitchFamily="66" charset="0"/>
              </a:rPr>
              <a:t>Modules de contrôle en vol </a:t>
            </a:r>
            <a:r>
              <a:rPr lang="fr-FR" sz="1400" dirty="0">
                <a:latin typeface="Heina's hurry" panose="03000600000000000000" pitchFamily="66" charset="0"/>
              </a:rPr>
              <a:t>:</a:t>
            </a:r>
          </a:p>
          <a:p>
            <a:pPr algn="just"/>
            <a:r>
              <a:rPr lang="fr-FR" sz="1400" dirty="0">
                <a:latin typeface="Heina's hurry" panose="03000600000000000000" pitchFamily="66" charset="0"/>
              </a:rPr>
              <a:t>La sonde possède plusieurs modules de contrôle (cœur de la sonde </a:t>
            </a:r>
            <a:r>
              <a:rPr lang="fr-FR" sz="1400" dirty="0" err="1">
                <a:latin typeface="Heina's hurry" panose="03000600000000000000" pitchFamily="66" charset="0"/>
              </a:rPr>
              <a:t>Hayabusa</a:t>
            </a:r>
            <a:r>
              <a:rPr lang="fr-FR" sz="1400" dirty="0">
                <a:latin typeface="Heina's hurry" panose="03000600000000000000" pitchFamily="66" charset="0"/>
              </a:rPr>
              <a:t> II, contrôle du rover MASCOTT, contrôle de l’impacteur, le contrôleur de la capsule de rentrée). De ce fait, avant le vol, il faut désactiver les contrôles du rover MASCOTT et de la capsule de rentrée ainsi que toute autres roues de réaction autre que des boosters, et de l’impacteur ! On définie ensuite le contrôle au lancement par le contrôleur de l’impacteur afin d’avoir une orientation verticale, propice à la mise en orbite et une propulsion à étage.</a:t>
            </a:r>
          </a:p>
          <a:p>
            <a:pPr algn="just"/>
            <a:r>
              <a:rPr lang="fr-FR" sz="1400" dirty="0">
                <a:latin typeface="Heina's hurry" panose="03000600000000000000" pitchFamily="66" charset="0"/>
              </a:rPr>
              <a:t>Une fois le premier et le second étage séparé, on donne le contrôle à la sonde </a:t>
            </a:r>
            <a:r>
              <a:rPr lang="fr-FR" sz="1400" dirty="0" err="1">
                <a:latin typeface="Heina's hurry" panose="03000600000000000000" pitchFamily="66" charset="0"/>
              </a:rPr>
              <a:t>Hayabusa</a:t>
            </a:r>
            <a:r>
              <a:rPr lang="fr-FR" sz="1400" dirty="0">
                <a:latin typeface="Heina's hurry" panose="03000600000000000000" pitchFamily="66" charset="0"/>
              </a:rPr>
              <a:t> II et on réactive ses roues de réaction. LE contrôle se fait alors de manière horizontale avec une propulsion elle aussi horizontale. Enfin, on active les roues de réaction et les sonde de chaque composantes avant largage proche de </a:t>
            </a:r>
            <a:r>
              <a:rPr lang="fr-FR" sz="1400" dirty="0" err="1">
                <a:latin typeface="Heina's hurry" panose="03000600000000000000" pitchFamily="66" charset="0"/>
              </a:rPr>
              <a:t>Ryugu</a:t>
            </a:r>
            <a:r>
              <a:rPr lang="fr-FR" sz="1400" dirty="0">
                <a:latin typeface="Heina's hurry" panose="03000600000000000000" pitchFamily="66" charset="0"/>
              </a:rPr>
              <a:t>.</a:t>
            </a:r>
          </a:p>
        </p:txBody>
      </p:sp>
    </p:spTree>
    <p:extLst>
      <p:ext uri="{BB962C8B-B14F-4D97-AF65-F5344CB8AC3E}">
        <p14:creationId xmlns:p14="http://schemas.microsoft.com/office/powerpoint/2010/main" val="3268188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2143488" y="1710203"/>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9" name="Espace réservé du contenu 2">
            <a:extLst>
              <a:ext uri="{FF2B5EF4-FFF2-40B4-BE49-F238E27FC236}">
                <a16:creationId xmlns:a16="http://schemas.microsoft.com/office/drawing/2014/main" id="{22E4CAA3-981E-4D09-9EDE-ECA2267DB3D4}"/>
              </a:ext>
            </a:extLst>
          </p:cNvPr>
          <p:cNvSpPr>
            <a:spLocks noGrp="1"/>
          </p:cNvSpPr>
          <p:nvPr>
            <p:ph idx="1"/>
          </p:nvPr>
        </p:nvSpPr>
        <p:spPr>
          <a:xfrm>
            <a:off x="1815650" y="2505472"/>
            <a:ext cx="9146986" cy="3220625"/>
          </a:xfrm>
        </p:spPr>
        <p:txBody>
          <a:bodyPr>
            <a:normAutofit fontScale="70000" lnSpcReduction="20000"/>
          </a:bodyPr>
          <a:lstStyle/>
          <a:p>
            <a:pPr marL="571500" indent="-571500">
              <a:buFont typeface="+mj-lt"/>
              <a:buAutoNum type="romanUcPeriod"/>
            </a:pPr>
            <a:r>
              <a:rPr lang="fr-FR" dirty="0">
                <a:latin typeface="Heina's hurry" panose="03000600000000000000" pitchFamily="66" charset="0"/>
              </a:rPr>
              <a:t>Introduction</a:t>
            </a:r>
          </a:p>
          <a:p>
            <a:pPr marL="571500" indent="-571500">
              <a:buFont typeface="+mj-lt"/>
              <a:buAutoNum type="romanUcPeriod"/>
            </a:pPr>
            <a:r>
              <a:rPr lang="fr-FR" dirty="0">
                <a:latin typeface="Heina's hurry" panose="03000600000000000000" pitchFamily="66" charset="0"/>
              </a:rPr>
              <a:t>Préparation de la mission</a:t>
            </a:r>
          </a:p>
          <a:p>
            <a:pPr marL="1028700" lvl="1" indent="-571500">
              <a:buFont typeface="+mj-lt"/>
              <a:buAutoNum type="romanUcPeriod"/>
            </a:pPr>
            <a:r>
              <a:rPr lang="fr-FR" dirty="0">
                <a:latin typeface="Heina's hurry" panose="03000600000000000000" pitchFamily="66" charset="0"/>
              </a:rPr>
              <a:t>Objectifs de la mission</a:t>
            </a:r>
          </a:p>
          <a:p>
            <a:pPr marL="1028700" lvl="1" indent="-571500">
              <a:buFont typeface="+mj-lt"/>
              <a:buAutoNum type="romanUcPeriod"/>
            </a:pPr>
            <a:r>
              <a:rPr lang="fr-FR" dirty="0">
                <a:latin typeface="Heina's hurry" panose="03000600000000000000" pitchFamily="66" charset="0"/>
              </a:rPr>
              <a:t>La cible Ryugu</a:t>
            </a:r>
          </a:p>
          <a:p>
            <a:pPr marL="1028700" lvl="1" indent="-571500">
              <a:buFont typeface="+mj-lt"/>
              <a:buAutoNum type="romanUcPeriod"/>
            </a:pPr>
            <a:r>
              <a:rPr lang="fr-FR" dirty="0">
                <a:latin typeface="Heina's hurry" panose="03000600000000000000" pitchFamily="66" charset="0"/>
              </a:rPr>
              <a:t>Le vaisseau</a:t>
            </a:r>
          </a:p>
          <a:p>
            <a:pPr marL="1485900" lvl="2" indent="-571500">
              <a:buFont typeface="+mj-lt"/>
              <a:buAutoNum type="romanUcPeriod"/>
            </a:pPr>
            <a:r>
              <a:rPr lang="fr-FR" dirty="0">
                <a:latin typeface="Heina's hurry" panose="03000600000000000000" pitchFamily="66" charset="0"/>
              </a:rPr>
              <a:t>Particularités hors mission historique</a:t>
            </a:r>
          </a:p>
          <a:p>
            <a:pPr marL="571500" indent="-571500">
              <a:buFont typeface="+mj-lt"/>
              <a:buAutoNum type="romanUcPeriod"/>
            </a:pPr>
            <a:r>
              <a:rPr lang="fr-FR" dirty="0">
                <a:latin typeface="Heina's hurry" panose="03000600000000000000" pitchFamily="66" charset="0"/>
              </a:rPr>
              <a:t>Etapes de la mission</a:t>
            </a:r>
          </a:p>
          <a:p>
            <a:pPr marL="571500" indent="-571500">
              <a:buFont typeface="+mj-lt"/>
              <a:buAutoNum type="romanUcPeriod"/>
            </a:pPr>
            <a:r>
              <a:rPr lang="fr-FR" dirty="0">
                <a:latin typeface="Heina's hurry" panose="03000600000000000000" pitchFamily="66" charset="0"/>
              </a:rPr>
              <a:t>Compte rendu de la mission</a:t>
            </a:r>
          </a:p>
          <a:p>
            <a:pPr marL="571500" indent="-571500">
              <a:buFont typeface="+mj-lt"/>
              <a:buAutoNum type="romanUcPeriod"/>
            </a:pPr>
            <a:r>
              <a:rPr lang="fr-FR" dirty="0">
                <a:latin typeface="Heina's hurry" panose="03000600000000000000" pitchFamily="66" charset="0"/>
              </a:rPr>
              <a:t>Mods utilisés</a:t>
            </a:r>
          </a:p>
          <a:p>
            <a:pPr marL="571500" indent="-571500">
              <a:buFont typeface="+mj-lt"/>
              <a:buAutoNum type="romanUcPeriod"/>
            </a:pPr>
            <a:r>
              <a:rPr lang="fr-FR" dirty="0">
                <a:latin typeface="Heina's hurry" panose="03000600000000000000" pitchFamily="66" charset="0"/>
              </a:rPr>
              <a:t>Remerciements</a:t>
            </a:r>
          </a:p>
          <a:p>
            <a:pPr marL="571500" indent="-571500">
              <a:buFont typeface="+mj-lt"/>
              <a:buAutoNum type="romanUcPeriod"/>
            </a:pPr>
            <a:endParaRPr lang="fr-FR" dirty="0">
              <a:latin typeface="Heina's hurry" panose="03000600000000000000" pitchFamily="66" charset="0"/>
            </a:endParaRPr>
          </a:p>
        </p:txBody>
      </p:sp>
    </p:spTree>
    <p:extLst>
      <p:ext uri="{BB962C8B-B14F-4D97-AF65-F5344CB8AC3E}">
        <p14:creationId xmlns:p14="http://schemas.microsoft.com/office/powerpoint/2010/main" val="309351876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pic>
        <p:nvPicPr>
          <p:cNvPr id="4" name="Image 3" descr="Une image contenant ciel, eau, extérieur, fusée&#10;&#10;Description générée avec un niveau de confiance très élevé">
            <a:extLst>
              <a:ext uri="{FF2B5EF4-FFF2-40B4-BE49-F238E27FC236}">
                <a16:creationId xmlns:a16="http://schemas.microsoft.com/office/drawing/2014/main" id="{1EE7CA51-9D1D-4DD1-A6E1-3838989D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003" y="3026751"/>
            <a:ext cx="2855798" cy="27909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ZoneTexte 14">
            <a:extLst>
              <a:ext uri="{FF2B5EF4-FFF2-40B4-BE49-F238E27FC236}">
                <a16:creationId xmlns:a16="http://schemas.microsoft.com/office/drawing/2014/main" id="{330B4A76-4802-4D44-914C-74EB5D55602A}"/>
              </a:ext>
            </a:extLst>
          </p:cNvPr>
          <p:cNvSpPr txBox="1"/>
          <p:nvPr/>
        </p:nvSpPr>
        <p:spPr>
          <a:xfrm>
            <a:off x="1431019" y="2268581"/>
            <a:ext cx="2352873" cy="523220"/>
          </a:xfrm>
          <a:prstGeom prst="rect">
            <a:avLst/>
          </a:prstGeom>
          <a:noFill/>
        </p:spPr>
        <p:txBody>
          <a:bodyPr wrap="square" rtlCol="0">
            <a:spAutoFit/>
          </a:bodyPr>
          <a:lstStyle/>
          <a:p>
            <a:r>
              <a:rPr lang="fr-FR" sz="1400" dirty="0">
                <a:latin typeface="Heina's hurry" panose="03000600000000000000" pitchFamily="66" charset="0"/>
              </a:rPr>
              <a:t>Décollage de la	Base de lancement de Tanegashima</a:t>
            </a:r>
          </a:p>
        </p:txBody>
      </p:sp>
      <p:cxnSp>
        <p:nvCxnSpPr>
          <p:cNvPr id="6" name="Connecteur droit 5">
            <a:extLst>
              <a:ext uri="{FF2B5EF4-FFF2-40B4-BE49-F238E27FC236}">
                <a16:creationId xmlns:a16="http://schemas.microsoft.com/office/drawing/2014/main" id="{EA296A90-CB61-4C91-9F97-6FAB34226D2D}"/>
              </a:ext>
            </a:extLst>
          </p:cNvPr>
          <p:cNvCxnSpPr/>
          <p:nvPr/>
        </p:nvCxnSpPr>
        <p:spPr>
          <a:xfrm>
            <a:off x="6685778" y="2626519"/>
            <a:ext cx="0" cy="32608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9" name="Image 8" descr="Une image contenant ciel, eau&#10;&#10;Description générée avec un niveau de confiance élevé">
            <a:extLst>
              <a:ext uri="{FF2B5EF4-FFF2-40B4-BE49-F238E27FC236}">
                <a16:creationId xmlns:a16="http://schemas.microsoft.com/office/drawing/2014/main" id="{EEF9908A-24FC-40A8-B603-A0539B6007F1}"/>
              </a:ext>
            </a:extLst>
          </p:cNvPr>
          <p:cNvPicPr>
            <a:picLocks noChangeAspect="1"/>
          </p:cNvPicPr>
          <p:nvPr/>
        </p:nvPicPr>
        <p:blipFill rotWithShape="1">
          <a:blip r:embed="rId5">
            <a:extLst>
              <a:ext uri="{28A0092B-C50C-407E-A947-70E740481C1C}">
                <a14:useLocalDpi xmlns:a14="http://schemas.microsoft.com/office/drawing/2010/main" val="0"/>
              </a:ext>
            </a:extLst>
          </a:blip>
          <a:srcRect l="15023" t="51175" r="33491" b="2958"/>
          <a:stretch/>
        </p:blipFill>
        <p:spPr>
          <a:xfrm rot="434715">
            <a:off x="3806832" y="2321213"/>
            <a:ext cx="2257262" cy="22155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 13" descr="Une image contenant base-ball, extérieur&#10;&#10;Description générée avec un niveau de confiance très élevé">
            <a:extLst>
              <a:ext uri="{FF2B5EF4-FFF2-40B4-BE49-F238E27FC236}">
                <a16:creationId xmlns:a16="http://schemas.microsoft.com/office/drawing/2014/main" id="{564ABD9E-3B23-4D0D-9DCA-BDABC43BA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62" y="2495652"/>
            <a:ext cx="3489416" cy="3337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ZoneTexte 21">
            <a:extLst>
              <a:ext uri="{FF2B5EF4-FFF2-40B4-BE49-F238E27FC236}">
                <a16:creationId xmlns:a16="http://schemas.microsoft.com/office/drawing/2014/main" id="{78C4141A-BF62-4B6A-B983-F647098FFFBC}"/>
              </a:ext>
            </a:extLst>
          </p:cNvPr>
          <p:cNvSpPr txBox="1"/>
          <p:nvPr/>
        </p:nvSpPr>
        <p:spPr>
          <a:xfrm>
            <a:off x="7223671" y="1890291"/>
            <a:ext cx="3016505" cy="307777"/>
          </a:xfrm>
          <a:prstGeom prst="rect">
            <a:avLst/>
          </a:prstGeom>
          <a:noFill/>
        </p:spPr>
        <p:txBody>
          <a:bodyPr wrap="square" rtlCol="0">
            <a:spAutoFit/>
          </a:bodyPr>
          <a:lstStyle/>
          <a:p>
            <a:r>
              <a:rPr lang="fr-FR" sz="1400" dirty="0">
                <a:latin typeface="Heina's hurry" panose="03000600000000000000" pitchFamily="66" charset="0"/>
              </a:rPr>
              <a:t>Séparation des EAP à + 00’70</a:t>
            </a:r>
          </a:p>
        </p:txBody>
      </p:sp>
    </p:spTree>
    <p:extLst>
      <p:ext uri="{BB962C8B-B14F-4D97-AF65-F5344CB8AC3E}">
        <p14:creationId xmlns:p14="http://schemas.microsoft.com/office/powerpoint/2010/main" val="122968076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967051" y="2355142"/>
            <a:ext cx="2673125" cy="307777"/>
          </a:xfrm>
          <a:prstGeom prst="rect">
            <a:avLst/>
          </a:prstGeom>
          <a:noFill/>
        </p:spPr>
        <p:txBody>
          <a:bodyPr wrap="square" rtlCol="0">
            <a:spAutoFit/>
          </a:bodyPr>
          <a:lstStyle/>
          <a:p>
            <a:r>
              <a:rPr lang="fr-FR" sz="1400" dirty="0">
                <a:latin typeface="Heina's hurry" panose="03000600000000000000" pitchFamily="66" charset="0"/>
              </a:rPr>
              <a:t>Séparation du 1</a:t>
            </a:r>
            <a:r>
              <a:rPr lang="fr-FR" sz="1400" baseline="30000" dirty="0">
                <a:latin typeface="Heina's hurry" panose="03000600000000000000" pitchFamily="66" charset="0"/>
              </a:rPr>
              <a:t>er</a:t>
            </a:r>
            <a:r>
              <a:rPr lang="fr-FR" sz="1400" dirty="0">
                <a:latin typeface="Heina's hurry" panose="03000600000000000000" pitchFamily="66" charset="0"/>
              </a:rPr>
              <a:t> étage à + 3’45</a:t>
            </a:r>
          </a:p>
        </p:txBody>
      </p:sp>
      <p:cxnSp>
        <p:nvCxnSpPr>
          <p:cNvPr id="6" name="Connecteur droit 5">
            <a:extLst>
              <a:ext uri="{FF2B5EF4-FFF2-40B4-BE49-F238E27FC236}">
                <a16:creationId xmlns:a16="http://schemas.microsoft.com/office/drawing/2014/main" id="{EA296A90-CB61-4C91-9F97-6FAB34226D2D}"/>
              </a:ext>
            </a:extLst>
          </p:cNvPr>
          <p:cNvCxnSpPr/>
          <p:nvPr/>
        </p:nvCxnSpPr>
        <p:spPr>
          <a:xfrm>
            <a:off x="5675584" y="2662919"/>
            <a:ext cx="0" cy="32608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8C4141A-BF62-4B6A-B983-F647098FFFBC}"/>
              </a:ext>
            </a:extLst>
          </p:cNvPr>
          <p:cNvSpPr txBox="1"/>
          <p:nvPr/>
        </p:nvSpPr>
        <p:spPr>
          <a:xfrm>
            <a:off x="6094412" y="1883409"/>
            <a:ext cx="3016505" cy="523220"/>
          </a:xfrm>
          <a:prstGeom prst="rect">
            <a:avLst/>
          </a:prstGeom>
          <a:noFill/>
        </p:spPr>
        <p:txBody>
          <a:bodyPr wrap="square" rtlCol="0">
            <a:spAutoFit/>
          </a:bodyPr>
          <a:lstStyle/>
          <a:p>
            <a:r>
              <a:rPr lang="fr-FR" sz="1400" dirty="0">
                <a:latin typeface="Heina's hurry" panose="03000600000000000000" pitchFamily="66" charset="0"/>
              </a:rPr>
              <a:t>Circularisation de l’orbite parking à + 4’10</a:t>
            </a:r>
          </a:p>
        </p:txBody>
      </p:sp>
      <p:pic>
        <p:nvPicPr>
          <p:cNvPr id="3" name="Image 2" descr="Une image contenant noir&#10;&#10;Description générée avec un niveau de confiance élevé">
            <a:extLst>
              <a:ext uri="{FF2B5EF4-FFF2-40B4-BE49-F238E27FC236}">
                <a16:creationId xmlns:a16="http://schemas.microsoft.com/office/drawing/2014/main" id="{F1F53816-9043-4F87-AAB2-77CF5F162656}"/>
              </a:ext>
            </a:extLst>
          </p:cNvPr>
          <p:cNvPicPr>
            <a:picLocks noChangeAspect="1"/>
          </p:cNvPicPr>
          <p:nvPr/>
        </p:nvPicPr>
        <p:blipFill rotWithShape="1">
          <a:blip r:embed="rId4">
            <a:extLst>
              <a:ext uri="{28A0092B-C50C-407E-A947-70E740481C1C}">
                <a14:useLocalDpi xmlns:a14="http://schemas.microsoft.com/office/drawing/2010/main" val="0"/>
              </a:ext>
            </a:extLst>
          </a:blip>
          <a:srcRect l="16811" t="24281" r="35623" b="23356"/>
          <a:stretch/>
        </p:blipFill>
        <p:spPr>
          <a:xfrm>
            <a:off x="884942" y="2899172"/>
            <a:ext cx="4401161" cy="31272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descr="Une image contenant extérieur, satellite&#10;&#10;Description générée avec un niveau de confiance élevé">
            <a:extLst>
              <a:ext uri="{FF2B5EF4-FFF2-40B4-BE49-F238E27FC236}">
                <a16:creationId xmlns:a16="http://schemas.microsoft.com/office/drawing/2014/main" id="{B5DB1C46-E320-4ED3-8B1A-C3EB2AD54C14}"/>
              </a:ext>
            </a:extLst>
          </p:cNvPr>
          <p:cNvPicPr>
            <a:picLocks noChangeAspect="1"/>
          </p:cNvPicPr>
          <p:nvPr/>
        </p:nvPicPr>
        <p:blipFill rotWithShape="1">
          <a:blip r:embed="rId5">
            <a:extLst>
              <a:ext uri="{28A0092B-C50C-407E-A947-70E740481C1C}">
                <a14:useLocalDpi xmlns:a14="http://schemas.microsoft.com/office/drawing/2010/main" val="0"/>
              </a:ext>
            </a:extLst>
          </a:blip>
          <a:srcRect l="24433" t="16087" r="26530" b="11482"/>
          <a:stretch/>
        </p:blipFill>
        <p:spPr>
          <a:xfrm>
            <a:off x="6184304" y="2355142"/>
            <a:ext cx="3660094" cy="31850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Image 17" descr="Une image contenant table, intérieur, assis&#10;&#10;Description générée avec un niveau de confiance très élevé">
            <a:extLst>
              <a:ext uri="{FF2B5EF4-FFF2-40B4-BE49-F238E27FC236}">
                <a16:creationId xmlns:a16="http://schemas.microsoft.com/office/drawing/2014/main" id="{AD756562-2589-4470-95F0-326582E2D476}"/>
              </a:ext>
            </a:extLst>
          </p:cNvPr>
          <p:cNvPicPr>
            <a:picLocks noChangeAspect="1"/>
          </p:cNvPicPr>
          <p:nvPr/>
        </p:nvPicPr>
        <p:blipFill rotWithShape="1">
          <a:blip r:embed="rId6">
            <a:extLst>
              <a:ext uri="{28A0092B-C50C-407E-A947-70E740481C1C}">
                <a14:useLocalDpi xmlns:a14="http://schemas.microsoft.com/office/drawing/2010/main" val="0"/>
              </a:ext>
            </a:extLst>
          </a:blip>
          <a:srcRect l="17176" t="12387" r="24289" b="18835"/>
          <a:stretch/>
        </p:blipFill>
        <p:spPr>
          <a:xfrm rot="1024371">
            <a:off x="8964975" y="3567820"/>
            <a:ext cx="2512966" cy="24351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9001275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775590" y="2258590"/>
            <a:ext cx="7640259" cy="307777"/>
          </a:xfrm>
          <a:prstGeom prst="rect">
            <a:avLst/>
          </a:prstGeom>
          <a:noFill/>
        </p:spPr>
        <p:txBody>
          <a:bodyPr wrap="square" rtlCol="0">
            <a:spAutoFit/>
          </a:bodyPr>
          <a:lstStyle/>
          <a:p>
            <a:r>
              <a:rPr lang="fr-FR" sz="1400" dirty="0">
                <a:latin typeface="Heina's hurry" panose="03000600000000000000" pitchFamily="66" charset="0"/>
              </a:rPr>
              <a:t>Second allumage du moteur LE – 5B pour injection en orbite héliocentrique </a:t>
            </a:r>
          </a:p>
        </p:txBody>
      </p:sp>
      <p:pic>
        <p:nvPicPr>
          <p:cNvPr id="4" name="Image 3" descr="Une image contenant extérieur, nuit, eau, objet d’extérieur&#10;&#10;Description générée avec un niveau de confiance très élevé">
            <a:extLst>
              <a:ext uri="{FF2B5EF4-FFF2-40B4-BE49-F238E27FC236}">
                <a16:creationId xmlns:a16="http://schemas.microsoft.com/office/drawing/2014/main" id="{299BDEBC-3B24-4704-8DF0-3BBEE77F8D1E}"/>
              </a:ext>
            </a:extLst>
          </p:cNvPr>
          <p:cNvPicPr>
            <a:picLocks noChangeAspect="1"/>
          </p:cNvPicPr>
          <p:nvPr/>
        </p:nvPicPr>
        <p:blipFill rotWithShape="1">
          <a:blip r:embed="rId4">
            <a:extLst>
              <a:ext uri="{28A0092B-C50C-407E-A947-70E740481C1C}">
                <a14:useLocalDpi xmlns:a14="http://schemas.microsoft.com/office/drawing/2010/main" val="0"/>
              </a:ext>
            </a:extLst>
          </a:blip>
          <a:srcRect l="22007" t="28551" r="25587" b="24027"/>
          <a:stretch/>
        </p:blipFill>
        <p:spPr>
          <a:xfrm>
            <a:off x="795170" y="2759184"/>
            <a:ext cx="4008973" cy="24053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age 8">
            <a:extLst>
              <a:ext uri="{FF2B5EF4-FFF2-40B4-BE49-F238E27FC236}">
                <a16:creationId xmlns:a16="http://schemas.microsoft.com/office/drawing/2014/main" id="{EEA7EEB8-26E5-42DF-B225-04B329994EC1}"/>
              </a:ext>
            </a:extLst>
          </p:cNvPr>
          <p:cNvPicPr>
            <a:picLocks noChangeAspect="1"/>
          </p:cNvPicPr>
          <p:nvPr/>
        </p:nvPicPr>
        <p:blipFill rotWithShape="1">
          <a:blip r:embed="rId5">
            <a:extLst>
              <a:ext uri="{28A0092B-C50C-407E-A947-70E740481C1C}">
                <a14:useLocalDpi xmlns:a14="http://schemas.microsoft.com/office/drawing/2010/main" val="0"/>
              </a:ext>
            </a:extLst>
          </a:blip>
          <a:srcRect l="28366" t="23794" r="2989" b="10810"/>
          <a:stretch/>
        </p:blipFill>
        <p:spPr>
          <a:xfrm>
            <a:off x="3207591" y="3962515"/>
            <a:ext cx="3193104" cy="1903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9" name="Connecteur droit 18">
            <a:extLst>
              <a:ext uri="{FF2B5EF4-FFF2-40B4-BE49-F238E27FC236}">
                <a16:creationId xmlns:a16="http://schemas.microsoft.com/office/drawing/2014/main" id="{623B9456-671A-4844-8AAA-9BB079B67027}"/>
              </a:ext>
            </a:extLst>
          </p:cNvPr>
          <p:cNvCxnSpPr/>
          <p:nvPr/>
        </p:nvCxnSpPr>
        <p:spPr>
          <a:xfrm>
            <a:off x="6901902" y="2759184"/>
            <a:ext cx="0" cy="32608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14" name="Image 13" descr="Une image contenant extérieur, nature, transport, ciel&#10;&#10;Description générée avec un niveau de confiance très élevé">
            <a:extLst>
              <a:ext uri="{FF2B5EF4-FFF2-40B4-BE49-F238E27FC236}">
                <a16:creationId xmlns:a16="http://schemas.microsoft.com/office/drawing/2014/main" id="{1C4F0915-7A89-4912-8838-54132D243DEF}"/>
              </a:ext>
            </a:extLst>
          </p:cNvPr>
          <p:cNvPicPr>
            <a:picLocks noChangeAspect="1"/>
          </p:cNvPicPr>
          <p:nvPr/>
        </p:nvPicPr>
        <p:blipFill rotWithShape="1">
          <a:blip r:embed="rId6">
            <a:extLst>
              <a:ext uri="{28A0092B-C50C-407E-A947-70E740481C1C}">
                <a14:useLocalDpi xmlns:a14="http://schemas.microsoft.com/office/drawing/2010/main" val="0"/>
              </a:ext>
            </a:extLst>
          </a:blip>
          <a:srcRect l="15099" t="9845" r="24109" b="30228"/>
          <a:stretch/>
        </p:blipFill>
        <p:spPr>
          <a:xfrm>
            <a:off x="7062159" y="3076804"/>
            <a:ext cx="4359984" cy="26611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23" name="Connecteur droit avec flèche 22">
            <a:extLst>
              <a:ext uri="{FF2B5EF4-FFF2-40B4-BE49-F238E27FC236}">
                <a16:creationId xmlns:a16="http://schemas.microsoft.com/office/drawing/2014/main" id="{F0A72EA4-0BEF-46A8-9D3D-9AE1E9904EEE}"/>
              </a:ext>
            </a:extLst>
          </p:cNvPr>
          <p:cNvCxnSpPr>
            <a:cxnSpLocks/>
          </p:cNvCxnSpPr>
          <p:nvPr/>
        </p:nvCxnSpPr>
        <p:spPr>
          <a:xfrm flipH="1">
            <a:off x="7289074" y="2882537"/>
            <a:ext cx="452846" cy="2046514"/>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F4849160-F99E-4B8F-937D-BD2A2B637345}"/>
              </a:ext>
            </a:extLst>
          </p:cNvPr>
          <p:cNvSpPr txBox="1"/>
          <p:nvPr/>
        </p:nvSpPr>
        <p:spPr>
          <a:xfrm>
            <a:off x="7383528" y="2566367"/>
            <a:ext cx="1098202" cy="307777"/>
          </a:xfrm>
          <a:prstGeom prst="rect">
            <a:avLst/>
          </a:prstGeom>
          <a:noFill/>
        </p:spPr>
        <p:txBody>
          <a:bodyPr wrap="square" rtlCol="0">
            <a:spAutoFit/>
          </a:bodyPr>
          <a:lstStyle/>
          <a:p>
            <a:r>
              <a:rPr lang="fr-FR" sz="1400" dirty="0">
                <a:latin typeface="Heina's hurry" panose="03000600000000000000" pitchFamily="66" charset="0"/>
              </a:rPr>
              <a:t>La Terre </a:t>
            </a:r>
            <a:r>
              <a:rPr lang="fr-FR" sz="1400" dirty="0">
                <a:latin typeface="Heina's hurry" panose="03000600000000000000" pitchFamily="66" charset="0"/>
                <a:sym typeface="Wingdings" panose="05000000000000000000" pitchFamily="2" charset="2"/>
              </a:rPr>
              <a:t></a:t>
            </a:r>
            <a:endParaRPr lang="fr-FR" sz="1400" dirty="0">
              <a:latin typeface="Heina's hurry" panose="03000600000000000000" pitchFamily="66" charset="0"/>
            </a:endParaRPr>
          </a:p>
        </p:txBody>
      </p:sp>
      <p:sp>
        <p:nvSpPr>
          <p:cNvPr id="27" name="ZoneTexte 26">
            <a:extLst>
              <a:ext uri="{FF2B5EF4-FFF2-40B4-BE49-F238E27FC236}">
                <a16:creationId xmlns:a16="http://schemas.microsoft.com/office/drawing/2014/main" id="{7C67FE79-A6D0-4CC0-80C2-E1E20815D2CF}"/>
              </a:ext>
            </a:extLst>
          </p:cNvPr>
          <p:cNvSpPr txBox="1"/>
          <p:nvPr/>
        </p:nvSpPr>
        <p:spPr>
          <a:xfrm>
            <a:off x="6631915" y="1888495"/>
            <a:ext cx="4978789" cy="307777"/>
          </a:xfrm>
          <a:prstGeom prst="rect">
            <a:avLst/>
          </a:prstGeom>
          <a:noFill/>
        </p:spPr>
        <p:txBody>
          <a:bodyPr wrap="square" rtlCol="0">
            <a:spAutoFit/>
          </a:bodyPr>
          <a:lstStyle/>
          <a:p>
            <a:r>
              <a:rPr lang="fr-FR" sz="1400" dirty="0">
                <a:latin typeface="Heina's hurry" panose="03000600000000000000" pitchFamily="66" charset="0"/>
              </a:rPr>
              <a:t>Séparation du 2 eme étage en sortie d’influence de la Terre</a:t>
            </a:r>
          </a:p>
        </p:txBody>
      </p:sp>
    </p:spTree>
    <p:extLst>
      <p:ext uri="{BB962C8B-B14F-4D97-AF65-F5344CB8AC3E}">
        <p14:creationId xmlns:p14="http://schemas.microsoft.com/office/powerpoint/2010/main" val="149226597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2017546" y="2095463"/>
            <a:ext cx="7640259" cy="307777"/>
          </a:xfrm>
          <a:prstGeom prst="rect">
            <a:avLst/>
          </a:prstGeom>
          <a:noFill/>
        </p:spPr>
        <p:txBody>
          <a:bodyPr wrap="square" rtlCol="0">
            <a:spAutoFit/>
          </a:bodyPr>
          <a:lstStyle/>
          <a:p>
            <a:r>
              <a:rPr lang="fr-FR" sz="1400" dirty="0">
                <a:latin typeface="Heina's hurry" panose="03000600000000000000" pitchFamily="66" charset="0"/>
              </a:rPr>
              <a:t>Second allumage du moteur LE – 5B pour injection en orbite héliocentrique </a:t>
            </a:r>
          </a:p>
        </p:txBody>
      </p:sp>
      <p:pic>
        <p:nvPicPr>
          <p:cNvPr id="3" name="Image 2" descr="Une image contenant terrain&#10;&#10;Description générée avec un niveau de confiance élevé">
            <a:extLst>
              <a:ext uri="{FF2B5EF4-FFF2-40B4-BE49-F238E27FC236}">
                <a16:creationId xmlns:a16="http://schemas.microsoft.com/office/drawing/2014/main" id="{53D7C566-3A64-45D2-AACA-74ED4D5A6957}"/>
              </a:ext>
            </a:extLst>
          </p:cNvPr>
          <p:cNvPicPr>
            <a:picLocks noChangeAspect="1"/>
          </p:cNvPicPr>
          <p:nvPr/>
        </p:nvPicPr>
        <p:blipFill rotWithShape="1">
          <a:blip r:embed="rId4">
            <a:extLst>
              <a:ext uri="{28A0092B-C50C-407E-A947-70E740481C1C}">
                <a14:useLocalDpi xmlns:a14="http://schemas.microsoft.com/office/drawing/2010/main" val="0"/>
              </a:ext>
            </a:extLst>
          </a:blip>
          <a:srcRect l="6719" t="20317" r="17347" b="12508"/>
          <a:stretch/>
        </p:blipFill>
        <p:spPr>
          <a:xfrm>
            <a:off x="820460" y="2511225"/>
            <a:ext cx="5512536" cy="36137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14" name="Connecteur droit avec flèche 13">
            <a:extLst>
              <a:ext uri="{FF2B5EF4-FFF2-40B4-BE49-F238E27FC236}">
                <a16:creationId xmlns:a16="http://schemas.microsoft.com/office/drawing/2014/main" id="{0E3C0436-B0B7-4DA9-9C66-111A736D3E2C}"/>
              </a:ext>
            </a:extLst>
          </p:cNvPr>
          <p:cNvCxnSpPr>
            <a:cxnSpLocks/>
          </p:cNvCxnSpPr>
          <p:nvPr/>
        </p:nvCxnSpPr>
        <p:spPr>
          <a:xfrm flipH="1">
            <a:off x="2786742" y="3034445"/>
            <a:ext cx="3831772" cy="1485304"/>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8E767DE4-A811-4A2E-A76E-BB3CCF190C08}"/>
              </a:ext>
            </a:extLst>
          </p:cNvPr>
          <p:cNvSpPr txBox="1"/>
          <p:nvPr/>
        </p:nvSpPr>
        <p:spPr>
          <a:xfrm>
            <a:off x="6618514" y="2772571"/>
            <a:ext cx="1098202" cy="307777"/>
          </a:xfrm>
          <a:prstGeom prst="rect">
            <a:avLst/>
          </a:prstGeom>
          <a:noFill/>
        </p:spPr>
        <p:txBody>
          <a:bodyPr wrap="square" rtlCol="0">
            <a:spAutoFit/>
          </a:bodyPr>
          <a:lstStyle/>
          <a:p>
            <a:r>
              <a:rPr lang="fr-FR" sz="1400" dirty="0">
                <a:latin typeface="Heina's hurry" panose="03000600000000000000" pitchFamily="66" charset="0"/>
              </a:rPr>
              <a:t>La Terre </a:t>
            </a:r>
            <a:r>
              <a:rPr lang="fr-FR" sz="1400" dirty="0">
                <a:latin typeface="Heina's hurry" panose="03000600000000000000" pitchFamily="66" charset="0"/>
                <a:sym typeface="Wingdings" panose="05000000000000000000" pitchFamily="2" charset="2"/>
              </a:rPr>
              <a:t></a:t>
            </a:r>
            <a:endParaRPr lang="fr-FR" sz="1400" dirty="0">
              <a:latin typeface="Heina's hurry" panose="03000600000000000000" pitchFamily="66" charset="0"/>
            </a:endParaRPr>
          </a:p>
        </p:txBody>
      </p:sp>
      <p:cxnSp>
        <p:nvCxnSpPr>
          <p:cNvPr id="19" name="Connecteur droit avec flèche 18">
            <a:extLst>
              <a:ext uri="{FF2B5EF4-FFF2-40B4-BE49-F238E27FC236}">
                <a16:creationId xmlns:a16="http://schemas.microsoft.com/office/drawing/2014/main" id="{366E444E-0124-4A99-A151-751B3ECF8510}"/>
              </a:ext>
            </a:extLst>
          </p:cNvPr>
          <p:cNvCxnSpPr>
            <a:cxnSpLocks/>
          </p:cNvCxnSpPr>
          <p:nvPr/>
        </p:nvCxnSpPr>
        <p:spPr>
          <a:xfrm flipH="1">
            <a:off x="5064033" y="5918122"/>
            <a:ext cx="1689419" cy="6531"/>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93268EFF-1690-41BE-92D1-155707CC485E}"/>
              </a:ext>
            </a:extLst>
          </p:cNvPr>
          <p:cNvSpPr txBox="1"/>
          <p:nvPr/>
        </p:nvSpPr>
        <p:spPr>
          <a:xfrm>
            <a:off x="6759470" y="5764233"/>
            <a:ext cx="1465485" cy="307777"/>
          </a:xfrm>
          <a:prstGeom prst="rect">
            <a:avLst/>
          </a:prstGeom>
          <a:noFill/>
        </p:spPr>
        <p:txBody>
          <a:bodyPr wrap="square" rtlCol="0">
            <a:spAutoFit/>
          </a:bodyPr>
          <a:lstStyle/>
          <a:p>
            <a:r>
              <a:rPr lang="fr-FR" sz="1400" dirty="0">
                <a:latin typeface="Heina's hurry" panose="03000600000000000000" pitchFamily="66" charset="0"/>
              </a:rPr>
              <a:t>La cible : </a:t>
            </a:r>
            <a:r>
              <a:rPr lang="fr-FR" sz="1400" dirty="0" err="1">
                <a:latin typeface="Heina's hurry" panose="03000600000000000000" pitchFamily="66" charset="0"/>
              </a:rPr>
              <a:t>Ryugu</a:t>
            </a:r>
            <a:endParaRPr lang="fr-FR" sz="1400" dirty="0">
              <a:latin typeface="Heina's hurry" panose="03000600000000000000" pitchFamily="66" charset="0"/>
            </a:endParaRPr>
          </a:p>
        </p:txBody>
      </p:sp>
      <p:pic>
        <p:nvPicPr>
          <p:cNvPr id="22" name="Image 21">
            <a:extLst>
              <a:ext uri="{FF2B5EF4-FFF2-40B4-BE49-F238E27FC236}">
                <a16:creationId xmlns:a16="http://schemas.microsoft.com/office/drawing/2014/main" id="{95FB662D-C00B-4328-8638-A0C8D6CEFB28}"/>
              </a:ext>
            </a:extLst>
          </p:cNvPr>
          <p:cNvPicPr>
            <a:picLocks noChangeAspect="1"/>
          </p:cNvPicPr>
          <p:nvPr/>
        </p:nvPicPr>
        <p:blipFill rotWithShape="1">
          <a:blip r:embed="rId5">
            <a:extLst>
              <a:ext uri="{28A0092B-C50C-407E-A947-70E740481C1C}">
                <a14:useLocalDpi xmlns:a14="http://schemas.microsoft.com/office/drawing/2010/main" val="0"/>
              </a:ext>
            </a:extLst>
          </a:blip>
          <a:srcRect l="22626" t="20385" r="32576" b="31024"/>
          <a:stretch/>
        </p:blipFill>
        <p:spPr>
          <a:xfrm>
            <a:off x="7691693" y="3094171"/>
            <a:ext cx="3427129" cy="22796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ZoneTexte 22">
            <a:extLst>
              <a:ext uri="{FF2B5EF4-FFF2-40B4-BE49-F238E27FC236}">
                <a16:creationId xmlns:a16="http://schemas.microsoft.com/office/drawing/2014/main" id="{53C1B284-BDE8-45E4-8D07-2EE27E2D951F}"/>
              </a:ext>
            </a:extLst>
          </p:cNvPr>
          <p:cNvSpPr txBox="1"/>
          <p:nvPr/>
        </p:nvSpPr>
        <p:spPr>
          <a:xfrm>
            <a:off x="8756757" y="2160829"/>
            <a:ext cx="2117126" cy="738664"/>
          </a:xfrm>
          <a:prstGeom prst="rect">
            <a:avLst/>
          </a:prstGeom>
          <a:noFill/>
        </p:spPr>
        <p:txBody>
          <a:bodyPr wrap="square" rtlCol="0">
            <a:spAutoFit/>
          </a:bodyPr>
          <a:lstStyle/>
          <a:p>
            <a:r>
              <a:rPr lang="fr-FR" sz="1400" dirty="0">
                <a:latin typeface="Heina's hurry" panose="03000600000000000000" pitchFamily="66" charset="0"/>
              </a:rPr>
              <a:t>Approche de </a:t>
            </a:r>
            <a:r>
              <a:rPr lang="fr-FR" sz="1400" dirty="0" err="1">
                <a:latin typeface="Heina's hurry" panose="03000600000000000000" pitchFamily="66" charset="0"/>
              </a:rPr>
              <a:t>Ryugu</a:t>
            </a:r>
            <a:r>
              <a:rPr lang="fr-FR" sz="1400" dirty="0">
                <a:latin typeface="Heina's hurry" panose="03000600000000000000" pitchFamily="66" charset="0"/>
              </a:rPr>
              <a:t> après 4 ans 5 semaines et 32 jours de voyage</a:t>
            </a:r>
          </a:p>
        </p:txBody>
      </p:sp>
    </p:spTree>
    <p:extLst>
      <p:ext uri="{BB962C8B-B14F-4D97-AF65-F5344CB8AC3E}">
        <p14:creationId xmlns:p14="http://schemas.microsoft.com/office/powerpoint/2010/main" val="384165438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793532" y="2529302"/>
            <a:ext cx="5093461" cy="307777"/>
          </a:xfrm>
          <a:prstGeom prst="rect">
            <a:avLst/>
          </a:prstGeom>
          <a:noFill/>
        </p:spPr>
        <p:txBody>
          <a:bodyPr wrap="square" rtlCol="0">
            <a:spAutoFit/>
          </a:bodyPr>
          <a:lstStyle/>
          <a:p>
            <a:r>
              <a:rPr lang="fr-FR" sz="1400" dirty="0">
                <a:latin typeface="Heina's hurry" panose="03000600000000000000" pitchFamily="66" charset="0"/>
              </a:rPr>
              <a:t>Injection en orbite de </a:t>
            </a:r>
            <a:r>
              <a:rPr lang="fr-FR" sz="1400" dirty="0" err="1">
                <a:latin typeface="Heina's hurry" panose="03000600000000000000" pitchFamily="66" charset="0"/>
              </a:rPr>
              <a:t>Ryugu</a:t>
            </a:r>
            <a:r>
              <a:rPr lang="fr-FR" sz="1400" dirty="0">
                <a:latin typeface="Heina's hurry" panose="03000600000000000000" pitchFamily="66" charset="0"/>
              </a:rPr>
              <a:t>. Poussée rétrograde à 100 %.</a:t>
            </a:r>
          </a:p>
        </p:txBody>
      </p:sp>
      <p:pic>
        <p:nvPicPr>
          <p:cNvPr id="4" name="Image 3" descr="Une image contenant étoile, objet d’extérieur&#10;&#10;Description générée avec un niveau de confiance élevé">
            <a:extLst>
              <a:ext uri="{FF2B5EF4-FFF2-40B4-BE49-F238E27FC236}">
                <a16:creationId xmlns:a16="http://schemas.microsoft.com/office/drawing/2014/main" id="{4C11C727-CDA1-488C-9453-1529C099F4FD}"/>
              </a:ext>
            </a:extLst>
          </p:cNvPr>
          <p:cNvPicPr>
            <a:picLocks noChangeAspect="1"/>
          </p:cNvPicPr>
          <p:nvPr/>
        </p:nvPicPr>
        <p:blipFill rotWithShape="1">
          <a:blip r:embed="rId4">
            <a:extLst>
              <a:ext uri="{28A0092B-C50C-407E-A947-70E740481C1C}">
                <a14:useLocalDpi xmlns:a14="http://schemas.microsoft.com/office/drawing/2010/main" val="0"/>
              </a:ext>
            </a:extLst>
          </a:blip>
          <a:srcRect l="24073" t="26749" r="25142" b="32318"/>
          <a:stretch/>
        </p:blipFill>
        <p:spPr>
          <a:xfrm>
            <a:off x="1018903" y="2999202"/>
            <a:ext cx="3309258" cy="28072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 5" descr="Une image contenant animal, noir, intérieur, assis&#10;&#10;Description générée avec un niveau de confiance élevé">
            <a:extLst>
              <a:ext uri="{FF2B5EF4-FFF2-40B4-BE49-F238E27FC236}">
                <a16:creationId xmlns:a16="http://schemas.microsoft.com/office/drawing/2014/main" id="{AB00FA3A-5B9B-4A90-AD98-C30DF2A7C5AB}"/>
              </a:ext>
            </a:extLst>
          </p:cNvPr>
          <p:cNvPicPr>
            <a:picLocks noChangeAspect="1"/>
          </p:cNvPicPr>
          <p:nvPr/>
        </p:nvPicPr>
        <p:blipFill rotWithShape="1">
          <a:blip r:embed="rId5">
            <a:extLst>
              <a:ext uri="{28A0092B-C50C-407E-A947-70E740481C1C}">
                <a14:useLocalDpi xmlns:a14="http://schemas.microsoft.com/office/drawing/2010/main" val="0"/>
              </a:ext>
            </a:extLst>
          </a:blip>
          <a:srcRect l="16072" t="8889" r="19810" b="21270"/>
          <a:stretch/>
        </p:blipFill>
        <p:spPr>
          <a:xfrm>
            <a:off x="6928550" y="2344819"/>
            <a:ext cx="4469918" cy="37706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4" name="ZoneTexte 23">
            <a:extLst>
              <a:ext uri="{FF2B5EF4-FFF2-40B4-BE49-F238E27FC236}">
                <a16:creationId xmlns:a16="http://schemas.microsoft.com/office/drawing/2014/main" id="{4C83940F-DDA7-4B70-9067-E22D36EC04AA}"/>
              </a:ext>
            </a:extLst>
          </p:cNvPr>
          <p:cNvSpPr txBox="1"/>
          <p:nvPr/>
        </p:nvSpPr>
        <p:spPr>
          <a:xfrm>
            <a:off x="6861242" y="1955981"/>
            <a:ext cx="3484542" cy="307777"/>
          </a:xfrm>
          <a:prstGeom prst="rect">
            <a:avLst/>
          </a:prstGeom>
          <a:noFill/>
        </p:spPr>
        <p:txBody>
          <a:bodyPr wrap="square" rtlCol="0">
            <a:spAutoFit/>
          </a:bodyPr>
          <a:lstStyle/>
          <a:p>
            <a:r>
              <a:rPr lang="fr-FR" sz="1400" dirty="0">
                <a:latin typeface="Heina's hurry" panose="03000600000000000000" pitchFamily="66" charset="0"/>
              </a:rPr>
              <a:t>Orbite stable autour de </a:t>
            </a:r>
            <a:r>
              <a:rPr lang="fr-FR" sz="1400" dirty="0" err="1">
                <a:latin typeface="Heina's hurry" panose="03000600000000000000" pitchFamily="66" charset="0"/>
              </a:rPr>
              <a:t>Ryugu</a:t>
            </a:r>
            <a:r>
              <a:rPr lang="fr-FR" sz="1400" dirty="0">
                <a:latin typeface="Heina's hurry" panose="03000600000000000000" pitchFamily="66" charset="0"/>
              </a:rPr>
              <a:t> à 250 m</a:t>
            </a:r>
          </a:p>
        </p:txBody>
      </p:sp>
      <p:cxnSp>
        <p:nvCxnSpPr>
          <p:cNvPr id="25" name="Connecteur droit 24">
            <a:extLst>
              <a:ext uri="{FF2B5EF4-FFF2-40B4-BE49-F238E27FC236}">
                <a16:creationId xmlns:a16="http://schemas.microsoft.com/office/drawing/2014/main" id="{4061926D-645B-420F-BC9D-3F20E2804F4E}"/>
              </a:ext>
            </a:extLst>
          </p:cNvPr>
          <p:cNvCxnSpPr/>
          <p:nvPr/>
        </p:nvCxnSpPr>
        <p:spPr>
          <a:xfrm>
            <a:off x="6100713" y="2678892"/>
            <a:ext cx="0" cy="3260853"/>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9422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637904" y="2330421"/>
            <a:ext cx="2707314" cy="307777"/>
          </a:xfrm>
          <a:prstGeom prst="rect">
            <a:avLst/>
          </a:prstGeom>
          <a:noFill/>
        </p:spPr>
        <p:txBody>
          <a:bodyPr wrap="square" rtlCol="0">
            <a:spAutoFit/>
          </a:bodyPr>
          <a:lstStyle/>
          <a:p>
            <a:r>
              <a:rPr lang="fr-FR" sz="1400" dirty="0">
                <a:latin typeface="Heina's hurry" panose="03000600000000000000" pitchFamily="66" charset="0"/>
              </a:rPr>
              <a:t>Libération de l’impacteur</a:t>
            </a:r>
          </a:p>
        </p:txBody>
      </p:sp>
      <p:sp>
        <p:nvSpPr>
          <p:cNvPr id="24" name="ZoneTexte 23">
            <a:extLst>
              <a:ext uri="{FF2B5EF4-FFF2-40B4-BE49-F238E27FC236}">
                <a16:creationId xmlns:a16="http://schemas.microsoft.com/office/drawing/2014/main" id="{4C83940F-DDA7-4B70-9067-E22D36EC04AA}"/>
              </a:ext>
            </a:extLst>
          </p:cNvPr>
          <p:cNvSpPr txBox="1"/>
          <p:nvPr/>
        </p:nvSpPr>
        <p:spPr>
          <a:xfrm>
            <a:off x="4411975" y="2919727"/>
            <a:ext cx="4434809" cy="307777"/>
          </a:xfrm>
          <a:prstGeom prst="rect">
            <a:avLst/>
          </a:prstGeom>
          <a:noFill/>
        </p:spPr>
        <p:txBody>
          <a:bodyPr wrap="square" rtlCol="0">
            <a:spAutoFit/>
          </a:bodyPr>
          <a:lstStyle/>
          <a:p>
            <a:r>
              <a:rPr lang="fr-FR" sz="1400" dirty="0">
                <a:latin typeface="Heina's hurry" panose="03000600000000000000" pitchFamily="66" charset="0"/>
              </a:rPr>
              <a:t>Mise à feu automatique de propulseur de l’impacteur </a:t>
            </a:r>
          </a:p>
        </p:txBody>
      </p:sp>
      <p:pic>
        <p:nvPicPr>
          <p:cNvPr id="3" name="Image 2" descr="Une image contenant transport, extérieur, satellite, ciel&#10;&#10;Description générée avec un niveau de confiance très élevé">
            <a:extLst>
              <a:ext uri="{FF2B5EF4-FFF2-40B4-BE49-F238E27FC236}">
                <a16:creationId xmlns:a16="http://schemas.microsoft.com/office/drawing/2014/main" id="{7E7B025A-7AF0-4FE5-BD93-5A83AF650AC7}"/>
              </a:ext>
            </a:extLst>
          </p:cNvPr>
          <p:cNvPicPr>
            <a:picLocks noChangeAspect="1"/>
          </p:cNvPicPr>
          <p:nvPr/>
        </p:nvPicPr>
        <p:blipFill rotWithShape="1">
          <a:blip r:embed="rId4">
            <a:extLst>
              <a:ext uri="{28A0092B-C50C-407E-A947-70E740481C1C}">
                <a14:useLocalDpi xmlns:a14="http://schemas.microsoft.com/office/drawing/2010/main" val="0"/>
              </a:ext>
            </a:extLst>
          </a:blip>
          <a:srcRect l="15826" t="12126" r="13710" b="12000"/>
          <a:stretch/>
        </p:blipFill>
        <p:spPr>
          <a:xfrm>
            <a:off x="947230" y="2768960"/>
            <a:ext cx="3358130" cy="3180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 6">
            <a:extLst>
              <a:ext uri="{FF2B5EF4-FFF2-40B4-BE49-F238E27FC236}">
                <a16:creationId xmlns:a16="http://schemas.microsoft.com/office/drawing/2014/main" id="{188FD36D-FE68-4C11-A3E6-099B611152D7}"/>
              </a:ext>
            </a:extLst>
          </p:cNvPr>
          <p:cNvPicPr>
            <a:picLocks noChangeAspect="1"/>
          </p:cNvPicPr>
          <p:nvPr/>
        </p:nvPicPr>
        <p:blipFill rotWithShape="1">
          <a:blip r:embed="rId5">
            <a:extLst>
              <a:ext uri="{28A0092B-C50C-407E-A947-70E740481C1C}">
                <a14:useLocalDpi xmlns:a14="http://schemas.microsoft.com/office/drawing/2010/main" val="0"/>
              </a:ext>
            </a:extLst>
          </a:blip>
          <a:srcRect l="28987" t="31352" r="21622" b="27746"/>
          <a:stretch/>
        </p:blipFill>
        <p:spPr>
          <a:xfrm>
            <a:off x="4413709" y="3305357"/>
            <a:ext cx="3971108" cy="28050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13" name="Connecteur : en arc 12">
            <a:extLst>
              <a:ext uri="{FF2B5EF4-FFF2-40B4-BE49-F238E27FC236}">
                <a16:creationId xmlns:a16="http://schemas.microsoft.com/office/drawing/2014/main" id="{7D58CD22-69D9-4D42-9455-AEF68B24AE25}"/>
              </a:ext>
            </a:extLst>
          </p:cNvPr>
          <p:cNvCxnSpPr>
            <a:cxnSpLocks/>
            <a:stCxn id="15" idx="3"/>
            <a:endCxn id="24" idx="0"/>
          </p:cNvCxnSpPr>
          <p:nvPr/>
        </p:nvCxnSpPr>
        <p:spPr>
          <a:xfrm>
            <a:off x="3345218" y="2484310"/>
            <a:ext cx="3284162" cy="435417"/>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AD35F105-87DA-44A1-845B-ECBB3F2BE11A}"/>
              </a:ext>
            </a:extLst>
          </p:cNvPr>
          <p:cNvSpPr txBox="1"/>
          <p:nvPr/>
        </p:nvSpPr>
        <p:spPr>
          <a:xfrm>
            <a:off x="5896956" y="2134897"/>
            <a:ext cx="4434809" cy="523220"/>
          </a:xfrm>
          <a:prstGeom prst="rect">
            <a:avLst/>
          </a:prstGeom>
          <a:noFill/>
        </p:spPr>
        <p:txBody>
          <a:bodyPr wrap="square" rtlCol="0">
            <a:spAutoFit/>
          </a:bodyPr>
          <a:lstStyle/>
          <a:p>
            <a:r>
              <a:rPr lang="fr-FR" sz="1400" dirty="0">
                <a:latin typeface="Heina's hurry" panose="03000600000000000000" pitchFamily="66" charset="0"/>
              </a:rPr>
              <a:t>Compte à rebours de 1 heure et 45 minutes pour mise à l’abris de la sonde avant impact </a:t>
            </a:r>
          </a:p>
        </p:txBody>
      </p:sp>
      <p:pic>
        <p:nvPicPr>
          <p:cNvPr id="23" name="Image 22">
            <a:extLst>
              <a:ext uri="{FF2B5EF4-FFF2-40B4-BE49-F238E27FC236}">
                <a16:creationId xmlns:a16="http://schemas.microsoft.com/office/drawing/2014/main" id="{AC29BF6B-71BA-4711-B89E-FD99472043A1}"/>
              </a:ext>
            </a:extLst>
          </p:cNvPr>
          <p:cNvPicPr>
            <a:picLocks noChangeAspect="1"/>
          </p:cNvPicPr>
          <p:nvPr/>
        </p:nvPicPr>
        <p:blipFill>
          <a:blip r:embed="rId6"/>
          <a:stretch>
            <a:fillRect/>
          </a:stretch>
        </p:blipFill>
        <p:spPr>
          <a:xfrm>
            <a:off x="8598449" y="3275436"/>
            <a:ext cx="2770318" cy="2864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82254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1380815" y="2246778"/>
            <a:ext cx="2707314" cy="307777"/>
          </a:xfrm>
          <a:prstGeom prst="rect">
            <a:avLst/>
          </a:prstGeom>
          <a:noFill/>
        </p:spPr>
        <p:txBody>
          <a:bodyPr wrap="square" rtlCol="0">
            <a:spAutoFit/>
          </a:bodyPr>
          <a:lstStyle/>
          <a:p>
            <a:r>
              <a:rPr lang="fr-FR" sz="1400" dirty="0">
                <a:latin typeface="Heina's hurry" panose="03000600000000000000" pitchFamily="66" charset="0"/>
              </a:rPr>
              <a:t>Libération du rover MASCOT</a:t>
            </a:r>
          </a:p>
        </p:txBody>
      </p:sp>
      <p:sp>
        <p:nvSpPr>
          <p:cNvPr id="24" name="ZoneTexte 23">
            <a:extLst>
              <a:ext uri="{FF2B5EF4-FFF2-40B4-BE49-F238E27FC236}">
                <a16:creationId xmlns:a16="http://schemas.microsoft.com/office/drawing/2014/main" id="{4C83940F-DDA7-4B70-9067-E22D36EC04AA}"/>
              </a:ext>
            </a:extLst>
          </p:cNvPr>
          <p:cNvSpPr txBox="1"/>
          <p:nvPr/>
        </p:nvSpPr>
        <p:spPr>
          <a:xfrm>
            <a:off x="5946367" y="2231227"/>
            <a:ext cx="2622868" cy="307777"/>
          </a:xfrm>
          <a:prstGeom prst="rect">
            <a:avLst/>
          </a:prstGeom>
          <a:noFill/>
        </p:spPr>
        <p:txBody>
          <a:bodyPr wrap="square" rtlCol="0">
            <a:spAutoFit/>
          </a:bodyPr>
          <a:lstStyle/>
          <a:p>
            <a:r>
              <a:rPr lang="fr-FR" sz="1400" dirty="0">
                <a:latin typeface="Heina's hurry" panose="03000600000000000000" pitchFamily="66" charset="0"/>
              </a:rPr>
              <a:t>MASCOT sur le sol de </a:t>
            </a:r>
            <a:r>
              <a:rPr lang="fr-FR" sz="1400" dirty="0" err="1">
                <a:latin typeface="Heina's hurry" panose="03000600000000000000" pitchFamily="66" charset="0"/>
              </a:rPr>
              <a:t>Ryugu</a:t>
            </a:r>
            <a:endParaRPr lang="fr-FR" sz="1400" dirty="0">
              <a:latin typeface="Heina's hurry" panose="03000600000000000000" pitchFamily="66" charset="0"/>
            </a:endParaRPr>
          </a:p>
        </p:txBody>
      </p:sp>
      <p:pic>
        <p:nvPicPr>
          <p:cNvPr id="4" name="Image 3" descr="Une image contenant sombre, eau, ciel nocturne, nature&#10;&#10;Description générée avec un niveau de confiance élevé">
            <a:extLst>
              <a:ext uri="{FF2B5EF4-FFF2-40B4-BE49-F238E27FC236}">
                <a16:creationId xmlns:a16="http://schemas.microsoft.com/office/drawing/2014/main" id="{647E1DA1-8C74-4CF2-9EF1-C3FC6737DAF6}"/>
              </a:ext>
            </a:extLst>
          </p:cNvPr>
          <p:cNvPicPr>
            <a:picLocks noChangeAspect="1"/>
          </p:cNvPicPr>
          <p:nvPr/>
        </p:nvPicPr>
        <p:blipFill rotWithShape="1">
          <a:blip r:embed="rId4">
            <a:extLst>
              <a:ext uri="{28A0092B-C50C-407E-A947-70E740481C1C}">
                <a14:useLocalDpi xmlns:a14="http://schemas.microsoft.com/office/drawing/2010/main" val="0"/>
              </a:ext>
            </a:extLst>
          </a:blip>
          <a:srcRect l="21761" t="32129" r="25822" b="11746"/>
          <a:stretch/>
        </p:blipFill>
        <p:spPr>
          <a:xfrm>
            <a:off x="902158" y="2662332"/>
            <a:ext cx="4462659" cy="33640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 5" descr="Une image contenant sombre, ciel, extérieur&#10;&#10;Description générée avec un niveau de confiance élevé">
            <a:extLst>
              <a:ext uri="{FF2B5EF4-FFF2-40B4-BE49-F238E27FC236}">
                <a16:creationId xmlns:a16="http://schemas.microsoft.com/office/drawing/2014/main" id="{7FAD5C4D-510D-49B8-B710-0C5156352193}"/>
              </a:ext>
            </a:extLst>
          </p:cNvPr>
          <p:cNvPicPr>
            <a:picLocks noChangeAspect="1"/>
          </p:cNvPicPr>
          <p:nvPr/>
        </p:nvPicPr>
        <p:blipFill rotWithShape="1">
          <a:blip r:embed="rId5">
            <a:extLst>
              <a:ext uri="{28A0092B-C50C-407E-A947-70E740481C1C}">
                <a14:useLocalDpi xmlns:a14="http://schemas.microsoft.com/office/drawing/2010/main" val="0"/>
              </a:ext>
            </a:extLst>
          </a:blip>
          <a:srcRect l="23415" t="30896" r="38974" b="27746"/>
          <a:stretch/>
        </p:blipFill>
        <p:spPr>
          <a:xfrm>
            <a:off x="6172337" y="2726668"/>
            <a:ext cx="3622559" cy="31801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6690426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1044862" y="2199951"/>
            <a:ext cx="4154156" cy="307777"/>
          </a:xfrm>
          <a:prstGeom prst="rect">
            <a:avLst/>
          </a:prstGeom>
          <a:noFill/>
        </p:spPr>
        <p:txBody>
          <a:bodyPr wrap="square" rtlCol="0">
            <a:spAutoFit/>
          </a:bodyPr>
          <a:lstStyle/>
          <a:p>
            <a:r>
              <a:rPr lang="fr-FR" sz="1400" dirty="0">
                <a:latin typeface="Heina's hurry" panose="03000600000000000000" pitchFamily="66" charset="0"/>
              </a:rPr>
              <a:t>Approche sur site désigné par le rover MASCOTT</a:t>
            </a:r>
          </a:p>
        </p:txBody>
      </p:sp>
      <p:sp>
        <p:nvSpPr>
          <p:cNvPr id="24" name="ZoneTexte 23">
            <a:extLst>
              <a:ext uri="{FF2B5EF4-FFF2-40B4-BE49-F238E27FC236}">
                <a16:creationId xmlns:a16="http://schemas.microsoft.com/office/drawing/2014/main" id="{4C83940F-DDA7-4B70-9067-E22D36EC04AA}"/>
              </a:ext>
            </a:extLst>
          </p:cNvPr>
          <p:cNvSpPr txBox="1"/>
          <p:nvPr/>
        </p:nvSpPr>
        <p:spPr>
          <a:xfrm>
            <a:off x="7852339" y="1613423"/>
            <a:ext cx="2790737" cy="523220"/>
          </a:xfrm>
          <a:prstGeom prst="rect">
            <a:avLst/>
          </a:prstGeom>
          <a:noFill/>
        </p:spPr>
        <p:txBody>
          <a:bodyPr wrap="square" rtlCol="0">
            <a:spAutoFit/>
          </a:bodyPr>
          <a:lstStyle/>
          <a:p>
            <a:r>
              <a:rPr lang="fr-FR" sz="1400" dirty="0">
                <a:latin typeface="Heina's hurry" panose="03000600000000000000" pitchFamily="66" charset="0"/>
              </a:rPr>
              <a:t>« TOUCH &amp; GO » / Prélèvement d’échantillon de surface </a:t>
            </a:r>
          </a:p>
        </p:txBody>
      </p:sp>
      <p:pic>
        <p:nvPicPr>
          <p:cNvPr id="3" name="Image 2" descr="Une image contenant neige, extérieur&#10;&#10;Description générée avec un niveau de confiance élevé">
            <a:extLst>
              <a:ext uri="{FF2B5EF4-FFF2-40B4-BE49-F238E27FC236}">
                <a16:creationId xmlns:a16="http://schemas.microsoft.com/office/drawing/2014/main" id="{6799553A-E018-4079-A02D-E159F6EAB869}"/>
              </a:ext>
            </a:extLst>
          </p:cNvPr>
          <p:cNvPicPr>
            <a:picLocks noChangeAspect="1"/>
          </p:cNvPicPr>
          <p:nvPr/>
        </p:nvPicPr>
        <p:blipFill rotWithShape="1">
          <a:blip r:embed="rId4">
            <a:extLst>
              <a:ext uri="{28A0092B-C50C-407E-A947-70E740481C1C}">
                <a14:useLocalDpi xmlns:a14="http://schemas.microsoft.com/office/drawing/2010/main" val="0"/>
              </a:ext>
            </a:extLst>
          </a:blip>
          <a:srcRect l="19549" t="5334" r="24704" b="29015"/>
          <a:stretch/>
        </p:blipFill>
        <p:spPr>
          <a:xfrm>
            <a:off x="3307976" y="2762032"/>
            <a:ext cx="3334084" cy="33747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 6" descr="Une image contenant extérieur, volant, transport, aéronef&#10;&#10;Description générée avec un niveau de confiance très élevé">
            <a:extLst>
              <a:ext uri="{FF2B5EF4-FFF2-40B4-BE49-F238E27FC236}">
                <a16:creationId xmlns:a16="http://schemas.microsoft.com/office/drawing/2014/main" id="{820D3ED2-C297-43DA-B299-C8390D3B23D5}"/>
              </a:ext>
            </a:extLst>
          </p:cNvPr>
          <p:cNvPicPr>
            <a:picLocks noChangeAspect="1"/>
          </p:cNvPicPr>
          <p:nvPr/>
        </p:nvPicPr>
        <p:blipFill rotWithShape="1">
          <a:blip r:embed="rId5">
            <a:extLst>
              <a:ext uri="{28A0092B-C50C-407E-A947-70E740481C1C}">
                <a14:useLocalDpi xmlns:a14="http://schemas.microsoft.com/office/drawing/2010/main" val="0"/>
              </a:ext>
            </a:extLst>
          </a:blip>
          <a:srcRect l="21169" t="13704" r="16166" b="34984"/>
          <a:stretch/>
        </p:blipFill>
        <p:spPr>
          <a:xfrm>
            <a:off x="899483" y="2849774"/>
            <a:ext cx="2887998" cy="2218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 12" descr="Une image contenant nature, extérieur, ciel, fumée&#10;&#10;Description générée avec un niveau de confiance très élevé">
            <a:extLst>
              <a:ext uri="{FF2B5EF4-FFF2-40B4-BE49-F238E27FC236}">
                <a16:creationId xmlns:a16="http://schemas.microsoft.com/office/drawing/2014/main" id="{A1DE8A64-25EB-44A0-817C-079DE4A1F76D}"/>
              </a:ext>
            </a:extLst>
          </p:cNvPr>
          <p:cNvPicPr>
            <a:picLocks noChangeAspect="1"/>
          </p:cNvPicPr>
          <p:nvPr/>
        </p:nvPicPr>
        <p:blipFill rotWithShape="1">
          <a:blip r:embed="rId6">
            <a:extLst>
              <a:ext uri="{28A0092B-C50C-407E-A947-70E740481C1C}">
                <a14:useLocalDpi xmlns:a14="http://schemas.microsoft.com/office/drawing/2010/main" val="0"/>
              </a:ext>
            </a:extLst>
          </a:blip>
          <a:srcRect l="10216" t="10627" r="15378" b="10828"/>
          <a:stretch/>
        </p:blipFill>
        <p:spPr>
          <a:xfrm>
            <a:off x="6931513" y="2199951"/>
            <a:ext cx="4511380" cy="3936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2417959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764600" y="2452553"/>
            <a:ext cx="5329812" cy="307777"/>
          </a:xfrm>
          <a:prstGeom prst="rect">
            <a:avLst/>
          </a:prstGeom>
          <a:noFill/>
        </p:spPr>
        <p:txBody>
          <a:bodyPr wrap="square" rtlCol="0">
            <a:spAutoFit/>
          </a:bodyPr>
          <a:lstStyle/>
          <a:p>
            <a:r>
              <a:rPr lang="fr-FR" sz="1400" dirty="0">
                <a:latin typeface="Heina's hurry" panose="03000600000000000000" pitchFamily="66" charset="0"/>
              </a:rPr>
              <a:t>Mise à feu des propulseur RCS pour éloignement de l’astéroïde</a:t>
            </a:r>
          </a:p>
        </p:txBody>
      </p:sp>
      <p:pic>
        <p:nvPicPr>
          <p:cNvPr id="4" name="Image 3">
            <a:extLst>
              <a:ext uri="{FF2B5EF4-FFF2-40B4-BE49-F238E27FC236}">
                <a16:creationId xmlns:a16="http://schemas.microsoft.com/office/drawing/2014/main" id="{BFEB9113-87FD-4EC8-9085-E5EC7AA4444A}"/>
              </a:ext>
            </a:extLst>
          </p:cNvPr>
          <p:cNvPicPr>
            <a:picLocks noChangeAspect="1"/>
          </p:cNvPicPr>
          <p:nvPr/>
        </p:nvPicPr>
        <p:blipFill rotWithShape="1">
          <a:blip r:embed="rId4">
            <a:extLst>
              <a:ext uri="{28A0092B-C50C-407E-A947-70E740481C1C}">
                <a14:useLocalDpi xmlns:a14="http://schemas.microsoft.com/office/drawing/2010/main" val="0"/>
              </a:ext>
            </a:extLst>
          </a:blip>
          <a:srcRect l="38857" t="36420" r="33445" b="31352"/>
          <a:stretch/>
        </p:blipFill>
        <p:spPr>
          <a:xfrm>
            <a:off x="1011462" y="2975773"/>
            <a:ext cx="4220956" cy="27625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 5" descr="Une image contenant regardant, sombre&#10;&#10;Description générée avec un niveau de confiance élevé">
            <a:extLst>
              <a:ext uri="{FF2B5EF4-FFF2-40B4-BE49-F238E27FC236}">
                <a16:creationId xmlns:a16="http://schemas.microsoft.com/office/drawing/2014/main" id="{500FB958-2903-412B-BC83-5BFABC564A59}"/>
              </a:ext>
            </a:extLst>
          </p:cNvPr>
          <p:cNvPicPr>
            <a:picLocks noChangeAspect="1"/>
          </p:cNvPicPr>
          <p:nvPr/>
        </p:nvPicPr>
        <p:blipFill rotWithShape="1">
          <a:blip r:embed="rId5">
            <a:extLst>
              <a:ext uri="{28A0092B-C50C-407E-A947-70E740481C1C}">
                <a14:useLocalDpi xmlns:a14="http://schemas.microsoft.com/office/drawing/2010/main" val="0"/>
              </a:ext>
            </a:extLst>
          </a:blip>
          <a:srcRect l="20885" t="26864" r="7638" b="30159"/>
          <a:stretch/>
        </p:blipFill>
        <p:spPr>
          <a:xfrm>
            <a:off x="5491321" y="2813673"/>
            <a:ext cx="4511040" cy="29473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ZoneTexte 17">
            <a:extLst>
              <a:ext uri="{FF2B5EF4-FFF2-40B4-BE49-F238E27FC236}">
                <a16:creationId xmlns:a16="http://schemas.microsoft.com/office/drawing/2014/main" id="{CC784B3D-79C5-4271-92B8-3D979AF64351}"/>
              </a:ext>
            </a:extLst>
          </p:cNvPr>
          <p:cNvSpPr txBox="1"/>
          <p:nvPr/>
        </p:nvSpPr>
        <p:spPr>
          <a:xfrm>
            <a:off x="5858841" y="2020015"/>
            <a:ext cx="4511040" cy="523220"/>
          </a:xfrm>
          <a:prstGeom prst="rect">
            <a:avLst/>
          </a:prstGeom>
          <a:noFill/>
        </p:spPr>
        <p:txBody>
          <a:bodyPr wrap="square" rtlCol="0">
            <a:spAutoFit/>
          </a:bodyPr>
          <a:lstStyle/>
          <a:p>
            <a:r>
              <a:rPr lang="fr-FR" sz="1400" dirty="0">
                <a:latin typeface="Heina's hurry" panose="03000600000000000000" pitchFamily="66" charset="0"/>
              </a:rPr>
              <a:t>Injection en orbite héliocentrique après 72 jours d’étude et de manœuvres autour de </a:t>
            </a:r>
            <a:r>
              <a:rPr lang="fr-FR" sz="1400" dirty="0" err="1">
                <a:latin typeface="Heina's hurry" panose="03000600000000000000" pitchFamily="66" charset="0"/>
              </a:rPr>
              <a:t>Ryugu</a:t>
            </a:r>
            <a:endParaRPr lang="fr-FR" sz="1400" dirty="0">
              <a:latin typeface="Heina's hurry" panose="03000600000000000000" pitchFamily="66" charset="0"/>
            </a:endParaRPr>
          </a:p>
        </p:txBody>
      </p:sp>
      <p:pic>
        <p:nvPicPr>
          <p:cNvPr id="14" name="Image 13" descr="Une image contenant sombre, ciel, volant, personne&#10;&#10;Description générée avec un niveau de confiance très élevé">
            <a:extLst>
              <a:ext uri="{FF2B5EF4-FFF2-40B4-BE49-F238E27FC236}">
                <a16:creationId xmlns:a16="http://schemas.microsoft.com/office/drawing/2014/main" id="{5B7CCADB-ADDC-4C97-8696-25F336150BE2}"/>
              </a:ext>
            </a:extLst>
          </p:cNvPr>
          <p:cNvPicPr>
            <a:picLocks noChangeAspect="1"/>
          </p:cNvPicPr>
          <p:nvPr/>
        </p:nvPicPr>
        <p:blipFill rotWithShape="1">
          <a:blip r:embed="rId6">
            <a:extLst>
              <a:ext uri="{28A0092B-C50C-407E-A947-70E740481C1C}">
                <a14:useLocalDpi xmlns:a14="http://schemas.microsoft.com/office/drawing/2010/main" val="0"/>
              </a:ext>
            </a:extLst>
          </a:blip>
          <a:srcRect l="31055" t="35101" r="31409" b="31746"/>
          <a:stretch/>
        </p:blipFill>
        <p:spPr>
          <a:xfrm>
            <a:off x="8028950" y="3841791"/>
            <a:ext cx="3487329" cy="22736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21" name="Connecteur droit avec flèche 20">
            <a:extLst>
              <a:ext uri="{FF2B5EF4-FFF2-40B4-BE49-F238E27FC236}">
                <a16:creationId xmlns:a16="http://schemas.microsoft.com/office/drawing/2014/main" id="{49B2796E-0051-45CC-9636-99F153CC3303}"/>
              </a:ext>
            </a:extLst>
          </p:cNvPr>
          <p:cNvCxnSpPr>
            <a:cxnSpLocks/>
          </p:cNvCxnSpPr>
          <p:nvPr/>
        </p:nvCxnSpPr>
        <p:spPr>
          <a:xfrm flipH="1">
            <a:off x="10261264" y="3429000"/>
            <a:ext cx="310942" cy="812074"/>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F64C9BE5-DFBA-4193-9185-2FFD77AFF183}"/>
              </a:ext>
            </a:extLst>
          </p:cNvPr>
          <p:cNvSpPr txBox="1"/>
          <p:nvPr/>
        </p:nvSpPr>
        <p:spPr>
          <a:xfrm>
            <a:off x="10119407" y="2663945"/>
            <a:ext cx="1408384" cy="738664"/>
          </a:xfrm>
          <a:prstGeom prst="rect">
            <a:avLst/>
          </a:prstGeom>
          <a:noFill/>
        </p:spPr>
        <p:txBody>
          <a:bodyPr wrap="square" rtlCol="0">
            <a:spAutoFit/>
          </a:bodyPr>
          <a:lstStyle/>
          <a:p>
            <a:r>
              <a:rPr lang="fr-FR" sz="1400" dirty="0">
                <a:latin typeface="Heina's hurry" panose="03000600000000000000" pitchFamily="66" charset="0"/>
              </a:rPr>
              <a:t>Dernier levé de soleil autour de </a:t>
            </a:r>
            <a:r>
              <a:rPr lang="fr-FR" sz="1400" dirty="0" err="1">
                <a:latin typeface="Heina's hurry" panose="03000600000000000000" pitchFamily="66" charset="0"/>
              </a:rPr>
              <a:t>Ryugu</a:t>
            </a:r>
            <a:r>
              <a:rPr lang="fr-FR" sz="1400" dirty="0">
                <a:latin typeface="Heina's hurry" panose="03000600000000000000" pitchFamily="66" charset="0"/>
              </a:rPr>
              <a:t> </a:t>
            </a:r>
            <a:r>
              <a:rPr lang="fr-FR" sz="1400" dirty="0">
                <a:latin typeface="Heina's hurry" panose="03000600000000000000" pitchFamily="66" charset="0"/>
                <a:sym typeface="Wingdings" panose="05000000000000000000" pitchFamily="2" charset="2"/>
              </a:rPr>
              <a:t></a:t>
            </a:r>
            <a:endParaRPr lang="fr-FR" sz="1400" dirty="0">
              <a:latin typeface="Heina's hurry" panose="03000600000000000000" pitchFamily="66" charset="0"/>
            </a:endParaRPr>
          </a:p>
        </p:txBody>
      </p:sp>
    </p:spTree>
    <p:extLst>
      <p:ext uri="{BB962C8B-B14F-4D97-AF65-F5344CB8AC3E}">
        <p14:creationId xmlns:p14="http://schemas.microsoft.com/office/powerpoint/2010/main" val="42887708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764599" y="2130288"/>
            <a:ext cx="6785731" cy="307777"/>
          </a:xfrm>
          <a:prstGeom prst="rect">
            <a:avLst/>
          </a:prstGeom>
          <a:noFill/>
        </p:spPr>
        <p:txBody>
          <a:bodyPr wrap="square" rtlCol="0">
            <a:spAutoFit/>
          </a:bodyPr>
          <a:lstStyle/>
          <a:p>
            <a:r>
              <a:rPr lang="fr-FR" sz="1400" dirty="0">
                <a:latin typeface="Heina's hurry" panose="03000600000000000000" pitchFamily="66" charset="0"/>
              </a:rPr>
              <a:t>Injection en orbite terrestre avec une poussée rétrograde de 4 min 45 à 100%</a:t>
            </a:r>
          </a:p>
        </p:txBody>
      </p:sp>
      <p:pic>
        <p:nvPicPr>
          <p:cNvPr id="3" name="Image 2" descr="Une image contenant nuit&#10;&#10;Description générée avec un niveau de confiance élevé">
            <a:extLst>
              <a:ext uri="{FF2B5EF4-FFF2-40B4-BE49-F238E27FC236}">
                <a16:creationId xmlns:a16="http://schemas.microsoft.com/office/drawing/2014/main" id="{9E59F2DB-A54E-431B-9496-BAEA92E7A5BC}"/>
              </a:ext>
            </a:extLst>
          </p:cNvPr>
          <p:cNvPicPr>
            <a:picLocks noChangeAspect="1"/>
          </p:cNvPicPr>
          <p:nvPr/>
        </p:nvPicPr>
        <p:blipFill rotWithShape="1">
          <a:blip r:embed="rId4">
            <a:extLst>
              <a:ext uri="{28A0092B-C50C-407E-A947-70E740481C1C}">
                <a14:useLocalDpi xmlns:a14="http://schemas.microsoft.com/office/drawing/2010/main" val="0"/>
              </a:ext>
            </a:extLst>
          </a:blip>
          <a:srcRect l="18712" t="20910" r="31099" b="29067"/>
          <a:stretch/>
        </p:blipFill>
        <p:spPr>
          <a:xfrm>
            <a:off x="764600" y="2672200"/>
            <a:ext cx="5329812" cy="3443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19" name="Connecteur droit avec flèche 18">
            <a:extLst>
              <a:ext uri="{FF2B5EF4-FFF2-40B4-BE49-F238E27FC236}">
                <a16:creationId xmlns:a16="http://schemas.microsoft.com/office/drawing/2014/main" id="{67253396-00CF-4A95-AE3C-112AFB954089}"/>
              </a:ext>
            </a:extLst>
          </p:cNvPr>
          <p:cNvCxnSpPr>
            <a:cxnSpLocks/>
            <a:stCxn id="21" idx="1"/>
          </p:cNvCxnSpPr>
          <p:nvPr/>
        </p:nvCxnSpPr>
        <p:spPr>
          <a:xfrm flipH="1">
            <a:off x="1715590" y="3034445"/>
            <a:ext cx="4757690" cy="666354"/>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A124192C-CA27-4FDC-A041-B4DA1A968E72}"/>
              </a:ext>
            </a:extLst>
          </p:cNvPr>
          <p:cNvSpPr txBox="1"/>
          <p:nvPr/>
        </p:nvSpPr>
        <p:spPr>
          <a:xfrm>
            <a:off x="6473280" y="2880556"/>
            <a:ext cx="1408384" cy="307777"/>
          </a:xfrm>
          <a:prstGeom prst="rect">
            <a:avLst/>
          </a:prstGeom>
          <a:noFill/>
        </p:spPr>
        <p:txBody>
          <a:bodyPr wrap="square" rtlCol="0">
            <a:spAutoFit/>
          </a:bodyPr>
          <a:lstStyle/>
          <a:p>
            <a:r>
              <a:rPr lang="fr-FR" sz="1400" dirty="0">
                <a:latin typeface="Heina's hurry" panose="03000600000000000000" pitchFamily="66" charset="0"/>
              </a:rPr>
              <a:t>You are </a:t>
            </a:r>
            <a:r>
              <a:rPr lang="fr-FR" sz="1400" dirty="0" err="1">
                <a:latin typeface="Heina's hurry" panose="03000600000000000000" pitchFamily="66" charset="0"/>
              </a:rPr>
              <a:t>here</a:t>
            </a:r>
            <a:r>
              <a:rPr lang="fr-FR" sz="1400" dirty="0">
                <a:latin typeface="Heina's hurry" panose="03000600000000000000" pitchFamily="66" charset="0"/>
              </a:rPr>
              <a:t> </a:t>
            </a:r>
            <a:r>
              <a:rPr lang="fr-FR" sz="1400" dirty="0">
                <a:latin typeface="Heina's hurry" panose="03000600000000000000" pitchFamily="66" charset="0"/>
                <a:sym typeface="Wingdings" panose="05000000000000000000" pitchFamily="2" charset="2"/>
              </a:rPr>
              <a:t></a:t>
            </a:r>
            <a:endParaRPr lang="fr-FR" sz="1400" dirty="0">
              <a:latin typeface="Heina's hurry" panose="03000600000000000000" pitchFamily="66" charset="0"/>
            </a:endParaRPr>
          </a:p>
        </p:txBody>
      </p:sp>
      <p:pic>
        <p:nvPicPr>
          <p:cNvPr id="14" name="Image 13" descr="Une image contenant sombre, extérieur, lumière&#10;&#10;Description générée avec un niveau de confiance élevé">
            <a:extLst>
              <a:ext uri="{FF2B5EF4-FFF2-40B4-BE49-F238E27FC236}">
                <a16:creationId xmlns:a16="http://schemas.microsoft.com/office/drawing/2014/main" id="{605FC522-6AFA-44DE-BC9D-6A92B2E1689A}"/>
              </a:ext>
            </a:extLst>
          </p:cNvPr>
          <p:cNvPicPr>
            <a:picLocks noChangeAspect="1"/>
          </p:cNvPicPr>
          <p:nvPr/>
        </p:nvPicPr>
        <p:blipFill rotWithShape="1">
          <a:blip r:embed="rId5">
            <a:extLst>
              <a:ext uri="{28A0092B-C50C-407E-A947-70E740481C1C}">
                <a14:useLocalDpi xmlns:a14="http://schemas.microsoft.com/office/drawing/2010/main" val="0"/>
              </a:ext>
            </a:extLst>
          </a:blip>
          <a:srcRect l="6602" t="8780" r="20629" b="26923"/>
          <a:stretch/>
        </p:blipFill>
        <p:spPr>
          <a:xfrm>
            <a:off x="6534647" y="3184713"/>
            <a:ext cx="4622012" cy="2646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79718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52178" y="1028321"/>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13" name="Rectangle 12">
            <a:extLst>
              <a:ext uri="{FF2B5EF4-FFF2-40B4-BE49-F238E27FC236}">
                <a16:creationId xmlns:a16="http://schemas.microsoft.com/office/drawing/2014/main" id="{939CB586-13E8-428A-8655-B7FCE694BA98}"/>
              </a:ext>
            </a:extLst>
          </p:cNvPr>
          <p:cNvSpPr/>
          <p:nvPr/>
        </p:nvSpPr>
        <p:spPr>
          <a:xfrm>
            <a:off x="2278426" y="1759830"/>
            <a:ext cx="3401918" cy="523220"/>
          </a:xfrm>
          <a:prstGeom prst="rect">
            <a:avLst/>
          </a:prstGeom>
        </p:spPr>
        <p:txBody>
          <a:bodyPr wrap="square">
            <a:spAutoFit/>
          </a:bodyPr>
          <a:lstStyle/>
          <a:p>
            <a:r>
              <a:rPr lang="fr-FR" sz="2800" dirty="0">
                <a:latin typeface="Heina's hurry" panose="03000600000000000000" pitchFamily="66" charset="0"/>
              </a:rPr>
              <a:t>Introduction</a:t>
            </a:r>
          </a:p>
        </p:txBody>
      </p:sp>
      <p:sp>
        <p:nvSpPr>
          <p:cNvPr id="14" name="Rectangle 13">
            <a:extLst>
              <a:ext uri="{FF2B5EF4-FFF2-40B4-BE49-F238E27FC236}">
                <a16:creationId xmlns:a16="http://schemas.microsoft.com/office/drawing/2014/main" id="{89D99B52-7F89-495F-8E02-2E5B7789D61C}"/>
              </a:ext>
            </a:extLst>
          </p:cNvPr>
          <p:cNvSpPr/>
          <p:nvPr/>
        </p:nvSpPr>
        <p:spPr>
          <a:xfrm>
            <a:off x="858036" y="2415995"/>
            <a:ext cx="9218120" cy="523220"/>
          </a:xfrm>
          <a:prstGeom prst="rect">
            <a:avLst/>
          </a:prstGeom>
        </p:spPr>
        <p:txBody>
          <a:bodyPr wrap="square">
            <a:spAutoFit/>
          </a:bodyPr>
          <a:lstStyle/>
          <a:p>
            <a:r>
              <a:rPr lang="fr-FR" sz="2800" dirty="0">
                <a:latin typeface="Heina's hurry" panose="03000600000000000000" pitchFamily="66" charset="0"/>
              </a:rPr>
              <a:t>Directeur des opérations : Sherwin Mashayekhi</a:t>
            </a:r>
          </a:p>
        </p:txBody>
      </p:sp>
      <p:pic>
        <p:nvPicPr>
          <p:cNvPr id="5" name="Image 4" descr="Une image contenant personne, intérieur, homme, mur&#10;&#10;Description générée avec un niveau de confiance très élevé">
            <a:extLst>
              <a:ext uri="{FF2B5EF4-FFF2-40B4-BE49-F238E27FC236}">
                <a16:creationId xmlns:a16="http://schemas.microsoft.com/office/drawing/2014/main" id="{0919C407-2129-49A6-BC3B-4662760A2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9943" y="1709703"/>
            <a:ext cx="1727262" cy="2303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14">
            <a:extLst>
              <a:ext uri="{FF2B5EF4-FFF2-40B4-BE49-F238E27FC236}">
                <a16:creationId xmlns:a16="http://schemas.microsoft.com/office/drawing/2014/main" id="{414276E5-A517-4A0B-B40E-57FAF50DF7FF}"/>
              </a:ext>
            </a:extLst>
          </p:cNvPr>
          <p:cNvSpPr/>
          <p:nvPr/>
        </p:nvSpPr>
        <p:spPr>
          <a:xfrm>
            <a:off x="858036" y="3097377"/>
            <a:ext cx="9218120" cy="523220"/>
          </a:xfrm>
          <a:prstGeom prst="rect">
            <a:avLst/>
          </a:prstGeom>
        </p:spPr>
        <p:txBody>
          <a:bodyPr wrap="square">
            <a:spAutoFit/>
          </a:bodyPr>
          <a:lstStyle/>
          <a:p>
            <a:r>
              <a:rPr lang="fr-FR" sz="2800" dirty="0">
                <a:latin typeface="Heina's hurry" panose="03000600000000000000" pitchFamily="66" charset="0"/>
              </a:rPr>
              <a:t>Missions à son actif : 1</a:t>
            </a:r>
          </a:p>
        </p:txBody>
      </p:sp>
      <p:sp>
        <p:nvSpPr>
          <p:cNvPr id="18" name="Rectangle 17">
            <a:extLst>
              <a:ext uri="{FF2B5EF4-FFF2-40B4-BE49-F238E27FC236}">
                <a16:creationId xmlns:a16="http://schemas.microsoft.com/office/drawing/2014/main" id="{FCAF2835-28D4-46B3-9812-52C19C55BA0C}"/>
              </a:ext>
            </a:extLst>
          </p:cNvPr>
          <p:cNvSpPr/>
          <p:nvPr/>
        </p:nvSpPr>
        <p:spPr>
          <a:xfrm>
            <a:off x="858036" y="3773908"/>
            <a:ext cx="9218120" cy="523220"/>
          </a:xfrm>
          <a:prstGeom prst="rect">
            <a:avLst/>
          </a:prstGeom>
        </p:spPr>
        <p:txBody>
          <a:bodyPr wrap="square">
            <a:spAutoFit/>
          </a:bodyPr>
          <a:lstStyle/>
          <a:p>
            <a:r>
              <a:rPr lang="fr-FR" sz="2800" dirty="0">
                <a:latin typeface="Heina's hurry" panose="03000600000000000000" pitchFamily="66" charset="0"/>
              </a:rPr>
              <a:t>Lieu de formation et préparation : Toulouse (FR)</a:t>
            </a:r>
          </a:p>
        </p:txBody>
      </p:sp>
      <p:sp>
        <p:nvSpPr>
          <p:cNvPr id="19" name="Rectangle 18">
            <a:extLst>
              <a:ext uri="{FF2B5EF4-FFF2-40B4-BE49-F238E27FC236}">
                <a16:creationId xmlns:a16="http://schemas.microsoft.com/office/drawing/2014/main" id="{BDB62FDB-64E1-4322-86E6-2F5A7E9E8078}"/>
              </a:ext>
            </a:extLst>
          </p:cNvPr>
          <p:cNvSpPr/>
          <p:nvPr/>
        </p:nvSpPr>
        <p:spPr>
          <a:xfrm>
            <a:off x="858036" y="4436828"/>
            <a:ext cx="9218120" cy="523220"/>
          </a:xfrm>
          <a:prstGeom prst="rect">
            <a:avLst/>
          </a:prstGeom>
        </p:spPr>
        <p:txBody>
          <a:bodyPr wrap="square">
            <a:spAutoFit/>
          </a:bodyPr>
          <a:lstStyle/>
          <a:p>
            <a:r>
              <a:rPr lang="fr-FR" sz="2800" dirty="0">
                <a:latin typeface="Heina's hurry" panose="03000600000000000000" pitchFamily="66" charset="0"/>
              </a:rPr>
              <a:t>Catégorie de participation : Juniors</a:t>
            </a:r>
          </a:p>
        </p:txBody>
      </p:sp>
    </p:spTree>
    <p:extLst>
      <p:ext uri="{BB962C8B-B14F-4D97-AF65-F5344CB8AC3E}">
        <p14:creationId xmlns:p14="http://schemas.microsoft.com/office/powerpoint/2010/main" val="246374962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764599" y="2130288"/>
            <a:ext cx="9929527" cy="307777"/>
          </a:xfrm>
          <a:prstGeom prst="rect">
            <a:avLst/>
          </a:prstGeom>
          <a:noFill/>
        </p:spPr>
        <p:txBody>
          <a:bodyPr wrap="square" rtlCol="0">
            <a:spAutoFit/>
          </a:bodyPr>
          <a:lstStyle/>
          <a:p>
            <a:r>
              <a:rPr lang="fr-FR" sz="1400" dirty="0">
                <a:latin typeface="Heina's hurry" panose="03000600000000000000" pitchFamily="66" charset="0"/>
              </a:rPr>
              <a:t>Poussée rétrograde pour une vitesse orbitale de 2050 m/s et un angle de rentrée atmosphérique de 9,05 ° </a:t>
            </a:r>
          </a:p>
        </p:txBody>
      </p:sp>
      <p:pic>
        <p:nvPicPr>
          <p:cNvPr id="4" name="Image 3" descr="Une image contenant intérieur&#10;&#10;Description générée avec un niveau de confiance élevé">
            <a:extLst>
              <a:ext uri="{FF2B5EF4-FFF2-40B4-BE49-F238E27FC236}">
                <a16:creationId xmlns:a16="http://schemas.microsoft.com/office/drawing/2014/main" id="{A7E4010C-3BA6-4F05-8F44-935F5B724B0C}"/>
              </a:ext>
            </a:extLst>
          </p:cNvPr>
          <p:cNvPicPr>
            <a:picLocks noChangeAspect="1"/>
          </p:cNvPicPr>
          <p:nvPr/>
        </p:nvPicPr>
        <p:blipFill rotWithShape="1">
          <a:blip r:embed="rId4">
            <a:extLst>
              <a:ext uri="{28A0092B-C50C-407E-A947-70E740481C1C}">
                <a14:useLocalDpi xmlns:a14="http://schemas.microsoft.com/office/drawing/2010/main" val="0"/>
              </a:ext>
            </a:extLst>
          </a:blip>
          <a:srcRect l="850" t="6607" r="6296" b="20944"/>
          <a:stretch/>
        </p:blipFill>
        <p:spPr>
          <a:xfrm>
            <a:off x="764599" y="2763780"/>
            <a:ext cx="6216494" cy="3158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 5" descr="Une image contenant miroir, voiture, vue&#10;&#10;Description générée avec un niveau de confiance élevé">
            <a:extLst>
              <a:ext uri="{FF2B5EF4-FFF2-40B4-BE49-F238E27FC236}">
                <a16:creationId xmlns:a16="http://schemas.microsoft.com/office/drawing/2014/main" id="{43BB3D2C-60FD-46FC-911B-C00658242DCF}"/>
              </a:ext>
            </a:extLst>
          </p:cNvPr>
          <p:cNvPicPr>
            <a:picLocks noChangeAspect="1"/>
          </p:cNvPicPr>
          <p:nvPr/>
        </p:nvPicPr>
        <p:blipFill rotWithShape="1">
          <a:blip r:embed="rId5">
            <a:extLst>
              <a:ext uri="{28A0092B-C50C-407E-A947-70E740481C1C}">
                <a14:useLocalDpi xmlns:a14="http://schemas.microsoft.com/office/drawing/2010/main" val="0"/>
              </a:ext>
            </a:extLst>
          </a:blip>
          <a:srcRect l="11747" t="14650" r="23995" b="15576"/>
          <a:stretch/>
        </p:blipFill>
        <p:spPr>
          <a:xfrm>
            <a:off x="6264184" y="2956551"/>
            <a:ext cx="5163217" cy="3158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 name="ZoneTexte 17">
            <a:extLst>
              <a:ext uri="{FF2B5EF4-FFF2-40B4-BE49-F238E27FC236}">
                <a16:creationId xmlns:a16="http://schemas.microsoft.com/office/drawing/2014/main" id="{8596E989-8C28-4767-A1EE-2C6E0D380731}"/>
              </a:ext>
            </a:extLst>
          </p:cNvPr>
          <p:cNvSpPr txBox="1"/>
          <p:nvPr/>
        </p:nvSpPr>
        <p:spPr>
          <a:xfrm>
            <a:off x="7262275" y="2600188"/>
            <a:ext cx="4165126" cy="307777"/>
          </a:xfrm>
          <a:prstGeom prst="rect">
            <a:avLst/>
          </a:prstGeom>
          <a:noFill/>
        </p:spPr>
        <p:txBody>
          <a:bodyPr wrap="square" rtlCol="0">
            <a:spAutoFit/>
          </a:bodyPr>
          <a:lstStyle/>
          <a:p>
            <a:r>
              <a:rPr lang="fr-FR" sz="1400" dirty="0">
                <a:latin typeface="Heina's hurry" panose="03000600000000000000" pitchFamily="66" charset="0"/>
              </a:rPr>
              <a:t>Ejection de la capsule de rentrée atmosphérique</a:t>
            </a:r>
          </a:p>
        </p:txBody>
      </p:sp>
    </p:spTree>
    <p:extLst>
      <p:ext uri="{BB962C8B-B14F-4D97-AF65-F5344CB8AC3E}">
        <p14:creationId xmlns:p14="http://schemas.microsoft.com/office/powerpoint/2010/main" val="89414305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764599" y="2130288"/>
            <a:ext cx="9929527" cy="307777"/>
          </a:xfrm>
          <a:prstGeom prst="rect">
            <a:avLst/>
          </a:prstGeom>
          <a:noFill/>
        </p:spPr>
        <p:txBody>
          <a:bodyPr wrap="square" rtlCol="0">
            <a:spAutoFit/>
          </a:bodyPr>
          <a:lstStyle/>
          <a:p>
            <a:r>
              <a:rPr lang="fr-FR" sz="1400" dirty="0">
                <a:latin typeface="Heina's hurry" panose="03000600000000000000" pitchFamily="66" charset="0"/>
              </a:rPr>
              <a:t>Poussée rétrograde pour une vitesse orbitale de 2050 m/s et un angle de rentrée atmosphérique de 9,05 ° </a:t>
            </a:r>
          </a:p>
        </p:txBody>
      </p:sp>
      <p:pic>
        <p:nvPicPr>
          <p:cNvPr id="3" name="Image 2">
            <a:extLst>
              <a:ext uri="{FF2B5EF4-FFF2-40B4-BE49-F238E27FC236}">
                <a16:creationId xmlns:a16="http://schemas.microsoft.com/office/drawing/2014/main" id="{D3F35515-8948-4F44-815D-0955AD467FC2}"/>
              </a:ext>
            </a:extLst>
          </p:cNvPr>
          <p:cNvPicPr>
            <a:picLocks noChangeAspect="1"/>
          </p:cNvPicPr>
          <p:nvPr/>
        </p:nvPicPr>
        <p:blipFill rotWithShape="1">
          <a:blip r:embed="rId4">
            <a:extLst>
              <a:ext uri="{28A0092B-C50C-407E-A947-70E740481C1C}">
                <a14:useLocalDpi xmlns:a14="http://schemas.microsoft.com/office/drawing/2010/main" val="0"/>
              </a:ext>
            </a:extLst>
          </a:blip>
          <a:srcRect l="9988" t="13704" r="6080" b="16445"/>
          <a:stretch/>
        </p:blipFill>
        <p:spPr>
          <a:xfrm>
            <a:off x="931816" y="2511225"/>
            <a:ext cx="5425980" cy="35628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19" name="Connecteur droit avec flèche 18">
            <a:extLst>
              <a:ext uri="{FF2B5EF4-FFF2-40B4-BE49-F238E27FC236}">
                <a16:creationId xmlns:a16="http://schemas.microsoft.com/office/drawing/2014/main" id="{F00BA169-C514-4540-B1D7-FF7A2CA32AC3}"/>
              </a:ext>
            </a:extLst>
          </p:cNvPr>
          <p:cNvCxnSpPr>
            <a:cxnSpLocks/>
            <a:stCxn id="21" idx="1"/>
          </p:cNvCxnSpPr>
          <p:nvPr/>
        </p:nvCxnSpPr>
        <p:spPr>
          <a:xfrm flipH="1">
            <a:off x="5930539" y="3034445"/>
            <a:ext cx="901918" cy="509032"/>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51A1591-5793-4F46-8AE9-EEDEF43326F9}"/>
              </a:ext>
            </a:extLst>
          </p:cNvPr>
          <p:cNvSpPr txBox="1"/>
          <p:nvPr/>
        </p:nvSpPr>
        <p:spPr>
          <a:xfrm>
            <a:off x="6832457" y="2665113"/>
            <a:ext cx="1754193" cy="738664"/>
          </a:xfrm>
          <a:prstGeom prst="rect">
            <a:avLst/>
          </a:prstGeom>
          <a:noFill/>
        </p:spPr>
        <p:txBody>
          <a:bodyPr wrap="square" rtlCol="0">
            <a:spAutoFit/>
          </a:bodyPr>
          <a:lstStyle/>
          <a:p>
            <a:r>
              <a:rPr lang="fr-FR" sz="1400" dirty="0">
                <a:latin typeface="Heina's hurry" panose="03000600000000000000" pitchFamily="66" charset="0"/>
              </a:rPr>
              <a:t>Hayabusa II qui se consume dans l’atmosphère</a:t>
            </a:r>
          </a:p>
        </p:txBody>
      </p:sp>
      <p:cxnSp>
        <p:nvCxnSpPr>
          <p:cNvPr id="22" name="Connecteur droit avec flèche 21">
            <a:extLst>
              <a:ext uri="{FF2B5EF4-FFF2-40B4-BE49-F238E27FC236}">
                <a16:creationId xmlns:a16="http://schemas.microsoft.com/office/drawing/2014/main" id="{A9685C92-1F64-4543-A466-2D8D14841A05}"/>
              </a:ext>
            </a:extLst>
          </p:cNvPr>
          <p:cNvCxnSpPr>
            <a:cxnSpLocks/>
            <a:stCxn id="23" idx="1"/>
          </p:cNvCxnSpPr>
          <p:nvPr/>
        </p:nvCxnSpPr>
        <p:spPr>
          <a:xfrm flipH="1">
            <a:off x="2438401" y="3908232"/>
            <a:ext cx="4394056" cy="461384"/>
          </a:xfrm>
          <a:prstGeom prst="straightConnector1">
            <a:avLst/>
          </a:prstGeom>
          <a:ln w="19050">
            <a:solidFill>
              <a:schemeClr val="tx1"/>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61F20378-8F24-4CE8-A3BB-A3C5C1A4CD97}"/>
              </a:ext>
            </a:extLst>
          </p:cNvPr>
          <p:cNvSpPr txBox="1"/>
          <p:nvPr/>
        </p:nvSpPr>
        <p:spPr>
          <a:xfrm>
            <a:off x="6832457" y="3431178"/>
            <a:ext cx="1754193" cy="954107"/>
          </a:xfrm>
          <a:prstGeom prst="rect">
            <a:avLst/>
          </a:prstGeom>
          <a:noFill/>
        </p:spPr>
        <p:txBody>
          <a:bodyPr wrap="square" rtlCol="0">
            <a:spAutoFit/>
          </a:bodyPr>
          <a:lstStyle/>
          <a:p>
            <a:r>
              <a:rPr lang="fr-FR" sz="1400" dirty="0">
                <a:latin typeface="Heina's hurry" panose="03000600000000000000" pitchFamily="66" charset="0"/>
              </a:rPr>
              <a:t>Capsule de rentrée atmosphérique protégée par son bouclier thermique</a:t>
            </a:r>
          </a:p>
        </p:txBody>
      </p:sp>
      <p:pic>
        <p:nvPicPr>
          <p:cNvPr id="27" name="Graphique 26" descr="Comète">
            <a:extLst>
              <a:ext uri="{FF2B5EF4-FFF2-40B4-BE49-F238E27FC236}">
                <a16:creationId xmlns:a16="http://schemas.microsoft.com/office/drawing/2014/main" id="{A125399C-32AE-474C-87D3-EF23AF8228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99855">
            <a:off x="8628211" y="2287567"/>
            <a:ext cx="2921032" cy="2973778"/>
          </a:xfrm>
          <a:prstGeom prst="rect">
            <a:avLst/>
          </a:prstGeom>
        </p:spPr>
      </p:pic>
      <p:pic>
        <p:nvPicPr>
          <p:cNvPr id="25" name="Image 24">
            <a:extLst>
              <a:ext uri="{FF2B5EF4-FFF2-40B4-BE49-F238E27FC236}">
                <a16:creationId xmlns:a16="http://schemas.microsoft.com/office/drawing/2014/main" id="{75AC3C41-B488-4309-B5E6-83C6B173A32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775968">
            <a:off x="8573534" y="3767717"/>
            <a:ext cx="2151679" cy="1576322"/>
          </a:xfrm>
          <a:prstGeom prst="rect">
            <a:avLst/>
          </a:prstGeom>
        </p:spPr>
      </p:pic>
    </p:spTree>
    <p:extLst>
      <p:ext uri="{BB962C8B-B14F-4D97-AF65-F5344CB8AC3E}">
        <p14:creationId xmlns:p14="http://schemas.microsoft.com/office/powerpoint/2010/main" val="309840381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626885"/>
            <a:ext cx="4634589" cy="523220"/>
          </a:xfrm>
          <a:prstGeom prst="rect">
            <a:avLst/>
          </a:prstGeom>
        </p:spPr>
        <p:txBody>
          <a:bodyPr wrap="square">
            <a:spAutoFit/>
          </a:bodyPr>
          <a:lstStyle/>
          <a:p>
            <a:r>
              <a:rPr lang="fr-FR" sz="2800" dirty="0">
                <a:latin typeface="Heina's hurry" panose="03000600000000000000" pitchFamily="66" charset="0"/>
              </a:rPr>
              <a:t>Etapes de la mission</a:t>
            </a:r>
            <a:endParaRPr lang="fr-FR" sz="2000" dirty="0">
              <a:latin typeface="Heina's hurry" panose="03000600000000000000" pitchFamily="66" charset="0"/>
            </a:endParaRPr>
          </a:p>
        </p:txBody>
      </p:sp>
      <p:sp>
        <p:nvSpPr>
          <p:cNvPr id="15" name="ZoneTexte 14">
            <a:extLst>
              <a:ext uri="{FF2B5EF4-FFF2-40B4-BE49-F238E27FC236}">
                <a16:creationId xmlns:a16="http://schemas.microsoft.com/office/drawing/2014/main" id="{330B4A76-4802-4D44-914C-74EB5D55602A}"/>
              </a:ext>
            </a:extLst>
          </p:cNvPr>
          <p:cNvSpPr txBox="1"/>
          <p:nvPr/>
        </p:nvSpPr>
        <p:spPr>
          <a:xfrm>
            <a:off x="6137146" y="2434454"/>
            <a:ext cx="3401918" cy="738664"/>
          </a:xfrm>
          <a:prstGeom prst="rect">
            <a:avLst/>
          </a:prstGeom>
          <a:noFill/>
        </p:spPr>
        <p:txBody>
          <a:bodyPr wrap="square" rtlCol="0">
            <a:spAutoFit/>
          </a:bodyPr>
          <a:lstStyle/>
          <a:p>
            <a:r>
              <a:rPr lang="fr-FR" sz="1400" dirty="0">
                <a:latin typeface="Heina's hurry" panose="03000600000000000000" pitchFamily="66" charset="0"/>
              </a:rPr>
              <a:t>Amerrissage et récupération de la capsule avec succès après plus de 8 ans de voyage ! </a:t>
            </a:r>
          </a:p>
        </p:txBody>
      </p:sp>
      <p:pic>
        <p:nvPicPr>
          <p:cNvPr id="4" name="Image 3" descr="Une image contenant ciel, eau, extérieur, transport&#10;&#10;Description générée avec un niveau de confiance très élevé">
            <a:extLst>
              <a:ext uri="{FF2B5EF4-FFF2-40B4-BE49-F238E27FC236}">
                <a16:creationId xmlns:a16="http://schemas.microsoft.com/office/drawing/2014/main" id="{6152BCB3-7B31-4BDB-BDDE-48195BF03B82}"/>
              </a:ext>
            </a:extLst>
          </p:cNvPr>
          <p:cNvPicPr>
            <a:picLocks noChangeAspect="1"/>
          </p:cNvPicPr>
          <p:nvPr/>
        </p:nvPicPr>
        <p:blipFill rotWithShape="1">
          <a:blip r:embed="rId4">
            <a:extLst>
              <a:ext uri="{28A0092B-C50C-407E-A947-70E740481C1C}">
                <a14:useLocalDpi xmlns:a14="http://schemas.microsoft.com/office/drawing/2010/main" val="0"/>
              </a:ext>
            </a:extLst>
          </a:blip>
          <a:srcRect l="10854" t="12127" r="19779" b="23723"/>
          <a:stretch/>
        </p:blipFill>
        <p:spPr>
          <a:xfrm>
            <a:off x="1566408" y="2538219"/>
            <a:ext cx="4435799" cy="36100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Graphique 2" descr="Applaudissements">
            <a:extLst>
              <a:ext uri="{FF2B5EF4-FFF2-40B4-BE49-F238E27FC236}">
                <a16:creationId xmlns:a16="http://schemas.microsoft.com/office/drawing/2014/main" id="{E6F52D24-EE43-48D9-9C65-7943F0B4E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65398">
            <a:off x="7725636" y="3657450"/>
            <a:ext cx="1788262" cy="1788262"/>
          </a:xfrm>
          <a:prstGeom prst="rect">
            <a:avLst/>
          </a:prstGeom>
        </p:spPr>
      </p:pic>
    </p:spTree>
    <p:extLst>
      <p:ext uri="{BB962C8B-B14F-4D97-AF65-F5344CB8AC3E}">
        <p14:creationId xmlns:p14="http://schemas.microsoft.com/office/powerpoint/2010/main" val="124864557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766585"/>
            <a:ext cx="4634589" cy="523220"/>
          </a:xfrm>
          <a:prstGeom prst="rect">
            <a:avLst/>
          </a:prstGeom>
        </p:spPr>
        <p:txBody>
          <a:bodyPr wrap="square">
            <a:spAutoFit/>
          </a:bodyPr>
          <a:lstStyle/>
          <a:p>
            <a:r>
              <a:rPr lang="fr-FR" sz="2800" dirty="0">
                <a:latin typeface="Heina's hurry" panose="03000600000000000000" pitchFamily="66" charset="0"/>
              </a:rPr>
              <a:t>Compte rendu de la mission</a:t>
            </a:r>
            <a:endParaRPr lang="fr-FR" sz="2000" dirty="0">
              <a:latin typeface="Heina's hurry" panose="03000600000000000000" pitchFamily="66" charset="0"/>
            </a:endParaRPr>
          </a:p>
        </p:txBody>
      </p:sp>
      <p:sp>
        <p:nvSpPr>
          <p:cNvPr id="9" name="ZoneTexte 8">
            <a:extLst>
              <a:ext uri="{FF2B5EF4-FFF2-40B4-BE49-F238E27FC236}">
                <a16:creationId xmlns:a16="http://schemas.microsoft.com/office/drawing/2014/main" id="{1E5BED2A-66DE-42B5-9314-E96E38510585}"/>
              </a:ext>
            </a:extLst>
          </p:cNvPr>
          <p:cNvSpPr txBox="1"/>
          <p:nvPr/>
        </p:nvSpPr>
        <p:spPr>
          <a:xfrm>
            <a:off x="885637" y="2429505"/>
            <a:ext cx="1257851" cy="307777"/>
          </a:xfrm>
          <a:prstGeom prst="rect">
            <a:avLst/>
          </a:prstGeom>
          <a:noFill/>
        </p:spPr>
        <p:txBody>
          <a:bodyPr wrap="square" rtlCol="0">
            <a:spAutoFit/>
          </a:bodyPr>
          <a:lstStyle/>
          <a:p>
            <a:r>
              <a:rPr lang="fr-FR" sz="1400" u="sng" dirty="0">
                <a:latin typeface="Heina's hurry" panose="03000600000000000000" pitchFamily="66" charset="0"/>
              </a:rPr>
              <a:t>Objectifs</a:t>
            </a:r>
            <a:r>
              <a:rPr lang="fr-FR" sz="1400" dirty="0">
                <a:latin typeface="Heina's hurry" panose="03000600000000000000" pitchFamily="66" charset="0"/>
              </a:rPr>
              <a:t> :</a:t>
            </a:r>
          </a:p>
        </p:txBody>
      </p:sp>
      <p:sp>
        <p:nvSpPr>
          <p:cNvPr id="13" name="ZoneTexte 12">
            <a:extLst>
              <a:ext uri="{FF2B5EF4-FFF2-40B4-BE49-F238E27FC236}">
                <a16:creationId xmlns:a16="http://schemas.microsoft.com/office/drawing/2014/main" id="{C81CDFEF-FBAF-40B5-9D11-6B10B6E2BBD9}"/>
              </a:ext>
            </a:extLst>
          </p:cNvPr>
          <p:cNvSpPr txBox="1"/>
          <p:nvPr/>
        </p:nvSpPr>
        <p:spPr>
          <a:xfrm>
            <a:off x="637904" y="3012433"/>
            <a:ext cx="4452256" cy="1600438"/>
          </a:xfrm>
          <a:prstGeom prst="rect">
            <a:avLst/>
          </a:prstGeom>
          <a:noFill/>
        </p:spPr>
        <p:txBody>
          <a:bodyPr wrap="square" rtlCol="0">
            <a:spAutoFit/>
          </a:bodyPr>
          <a:lstStyle/>
          <a:p>
            <a:pPr marL="285750" indent="-285750">
              <a:buFontTx/>
              <a:buChar char="-"/>
            </a:pPr>
            <a:r>
              <a:rPr lang="fr-FR" sz="1400" dirty="0">
                <a:latin typeface="Heina's hurry" panose="03000600000000000000" pitchFamily="66" charset="0"/>
              </a:rPr>
              <a:t>Conception d’une sonde et d’un lanceur fidèle à la réalité</a:t>
            </a:r>
          </a:p>
          <a:p>
            <a:pPr marL="285750" indent="-285750">
              <a:buFontTx/>
              <a:buChar char="-"/>
            </a:pPr>
            <a:endParaRPr lang="fr-FR" sz="1400" dirty="0">
              <a:latin typeface="Heina's hurry" panose="03000600000000000000" pitchFamily="66" charset="0"/>
            </a:endParaRPr>
          </a:p>
          <a:p>
            <a:pPr marL="285750" indent="-285750">
              <a:buFontTx/>
              <a:buChar char="-"/>
            </a:pPr>
            <a:r>
              <a:rPr lang="fr-FR" sz="1400" dirty="0">
                <a:latin typeface="Heina's hurry" panose="03000600000000000000" pitchFamily="66" charset="0"/>
              </a:rPr>
              <a:t>Respecter la chronologie historique de la mission</a:t>
            </a:r>
          </a:p>
          <a:p>
            <a:pPr marL="285750" indent="-285750">
              <a:buFontTx/>
              <a:buChar char="-"/>
            </a:pPr>
            <a:endParaRPr lang="fr-FR" sz="1400" dirty="0">
              <a:latin typeface="Heina's hurry" panose="03000600000000000000" pitchFamily="66" charset="0"/>
            </a:endParaRPr>
          </a:p>
          <a:p>
            <a:pPr marL="285750" indent="-285750">
              <a:buFontTx/>
              <a:buChar char="-"/>
            </a:pPr>
            <a:r>
              <a:rPr lang="fr-FR" sz="1400" dirty="0">
                <a:latin typeface="Heina's hurry" panose="03000600000000000000" pitchFamily="66" charset="0"/>
              </a:rPr>
              <a:t>Compléter l’ensemble des objectifs imposés par le challenge </a:t>
            </a:r>
          </a:p>
        </p:txBody>
      </p:sp>
      <p:sp>
        <p:nvSpPr>
          <p:cNvPr id="14" name="ZoneTexte 13">
            <a:extLst>
              <a:ext uri="{FF2B5EF4-FFF2-40B4-BE49-F238E27FC236}">
                <a16:creationId xmlns:a16="http://schemas.microsoft.com/office/drawing/2014/main" id="{12584F7C-4E77-45CA-82B5-DE9A46031541}"/>
              </a:ext>
            </a:extLst>
          </p:cNvPr>
          <p:cNvSpPr txBox="1"/>
          <p:nvPr/>
        </p:nvSpPr>
        <p:spPr>
          <a:xfrm>
            <a:off x="5888233" y="3017499"/>
            <a:ext cx="4452256" cy="1600438"/>
          </a:xfrm>
          <a:prstGeom prst="rect">
            <a:avLst/>
          </a:prstGeom>
          <a:noFill/>
        </p:spPr>
        <p:txBody>
          <a:bodyPr wrap="square" rtlCol="0">
            <a:spAutoFit/>
          </a:bodyPr>
          <a:lstStyle/>
          <a:p>
            <a:pPr marL="285750" indent="-285750">
              <a:buFontTx/>
              <a:buChar char="-"/>
            </a:pPr>
            <a:r>
              <a:rPr lang="fr-FR" sz="1400" dirty="0">
                <a:latin typeface="Heina's hurry" panose="03000600000000000000" pitchFamily="66" charset="0"/>
              </a:rPr>
              <a:t>Compétences en construction spatiale</a:t>
            </a:r>
          </a:p>
          <a:p>
            <a:pPr marL="285750" indent="-285750">
              <a:buFontTx/>
              <a:buChar char="-"/>
            </a:pPr>
            <a:endParaRPr lang="fr-FR" sz="1400" dirty="0">
              <a:latin typeface="Heina's hurry" panose="03000600000000000000" pitchFamily="66" charset="0"/>
            </a:endParaRPr>
          </a:p>
          <a:p>
            <a:pPr marL="285750" indent="-285750">
              <a:buFontTx/>
              <a:buChar char="-"/>
            </a:pPr>
            <a:r>
              <a:rPr lang="fr-FR" sz="1400" dirty="0">
                <a:latin typeface="Heina's hurry" panose="03000600000000000000" pitchFamily="66" charset="0"/>
              </a:rPr>
              <a:t>Compétences en techniques de navigation</a:t>
            </a:r>
          </a:p>
          <a:p>
            <a:pPr marL="285750" indent="-285750">
              <a:buFontTx/>
              <a:buChar char="-"/>
            </a:pPr>
            <a:endParaRPr lang="fr-FR" sz="1400" dirty="0">
              <a:latin typeface="Heina's hurry" panose="03000600000000000000" pitchFamily="66" charset="0"/>
            </a:endParaRPr>
          </a:p>
          <a:p>
            <a:pPr marL="285750" indent="-285750">
              <a:buFontTx/>
              <a:buChar char="-"/>
            </a:pPr>
            <a:r>
              <a:rPr lang="fr-FR" sz="1400" dirty="0">
                <a:latin typeface="Heina's hurry" panose="03000600000000000000" pitchFamily="66" charset="0"/>
              </a:rPr>
              <a:t>Compétence en technique d’approche</a:t>
            </a:r>
          </a:p>
          <a:p>
            <a:pPr marL="285750" indent="-285750">
              <a:buFontTx/>
              <a:buChar char="-"/>
            </a:pPr>
            <a:endParaRPr lang="fr-FR" sz="1400" dirty="0">
              <a:latin typeface="Heina's hurry" panose="03000600000000000000" pitchFamily="66" charset="0"/>
            </a:endParaRPr>
          </a:p>
          <a:p>
            <a:pPr marL="285750" indent="-285750">
              <a:buFontTx/>
              <a:buChar char="-"/>
            </a:pPr>
            <a:r>
              <a:rPr lang="fr-FR" sz="1400" dirty="0">
                <a:latin typeface="Heina's hurry" panose="03000600000000000000" pitchFamily="66" charset="0"/>
              </a:rPr>
              <a:t>Amélioration de la gestion des ressources</a:t>
            </a:r>
          </a:p>
        </p:txBody>
      </p:sp>
      <p:sp>
        <p:nvSpPr>
          <p:cNvPr id="2" name="ZoneTexte 1">
            <a:extLst>
              <a:ext uri="{FF2B5EF4-FFF2-40B4-BE49-F238E27FC236}">
                <a16:creationId xmlns:a16="http://schemas.microsoft.com/office/drawing/2014/main" id="{AFB152F2-7F07-4621-9DDD-96546C8092B1}"/>
              </a:ext>
            </a:extLst>
          </p:cNvPr>
          <p:cNvSpPr txBox="1"/>
          <p:nvPr/>
        </p:nvSpPr>
        <p:spPr>
          <a:xfrm>
            <a:off x="4975678" y="4169418"/>
            <a:ext cx="360727" cy="369332"/>
          </a:xfrm>
          <a:prstGeom prst="rect">
            <a:avLst/>
          </a:prstGeom>
          <a:noFill/>
        </p:spPr>
        <p:txBody>
          <a:bodyPr wrap="square" rtlCol="0">
            <a:spAutoFit/>
          </a:bodyPr>
          <a:lstStyle/>
          <a:p>
            <a:r>
              <a:rPr lang="fr-FR" b="1" dirty="0">
                <a:solidFill>
                  <a:srgbClr val="00B050"/>
                </a:solidFill>
                <a:latin typeface="Heina's hurry" panose="03000600000000000000" pitchFamily="66" charset="0"/>
              </a:rPr>
              <a:t>V</a:t>
            </a:r>
          </a:p>
        </p:txBody>
      </p:sp>
      <p:sp>
        <p:nvSpPr>
          <p:cNvPr id="15" name="ZoneTexte 14">
            <a:extLst>
              <a:ext uri="{FF2B5EF4-FFF2-40B4-BE49-F238E27FC236}">
                <a16:creationId xmlns:a16="http://schemas.microsoft.com/office/drawing/2014/main" id="{4799F80E-555B-43EA-9AE3-A72D9CC92C68}"/>
              </a:ext>
            </a:extLst>
          </p:cNvPr>
          <p:cNvSpPr txBox="1"/>
          <p:nvPr/>
        </p:nvSpPr>
        <p:spPr>
          <a:xfrm>
            <a:off x="4948106" y="3660386"/>
            <a:ext cx="360727" cy="369332"/>
          </a:xfrm>
          <a:prstGeom prst="rect">
            <a:avLst/>
          </a:prstGeom>
          <a:noFill/>
        </p:spPr>
        <p:txBody>
          <a:bodyPr wrap="square" rtlCol="0">
            <a:spAutoFit/>
          </a:bodyPr>
          <a:lstStyle/>
          <a:p>
            <a:r>
              <a:rPr lang="fr-FR" b="1" dirty="0">
                <a:solidFill>
                  <a:srgbClr val="FF0000"/>
                </a:solidFill>
                <a:latin typeface="Heina's hurry" panose="03000600000000000000" pitchFamily="66" charset="0"/>
              </a:rPr>
              <a:t>X</a:t>
            </a:r>
          </a:p>
        </p:txBody>
      </p:sp>
      <p:sp>
        <p:nvSpPr>
          <p:cNvPr id="18" name="ZoneTexte 17">
            <a:extLst>
              <a:ext uri="{FF2B5EF4-FFF2-40B4-BE49-F238E27FC236}">
                <a16:creationId xmlns:a16="http://schemas.microsoft.com/office/drawing/2014/main" id="{5B5C1A2B-94CC-4F27-8030-96B410207267}"/>
              </a:ext>
            </a:extLst>
          </p:cNvPr>
          <p:cNvSpPr txBox="1"/>
          <p:nvPr/>
        </p:nvSpPr>
        <p:spPr>
          <a:xfrm>
            <a:off x="4909796" y="3005820"/>
            <a:ext cx="360727" cy="369332"/>
          </a:xfrm>
          <a:prstGeom prst="rect">
            <a:avLst/>
          </a:prstGeom>
          <a:noFill/>
        </p:spPr>
        <p:txBody>
          <a:bodyPr wrap="square" rtlCol="0">
            <a:spAutoFit/>
          </a:bodyPr>
          <a:lstStyle/>
          <a:p>
            <a:r>
              <a:rPr lang="fr-FR" b="1" dirty="0">
                <a:solidFill>
                  <a:srgbClr val="FF0000"/>
                </a:solidFill>
                <a:latin typeface="Heina's hurry" panose="03000600000000000000" pitchFamily="66" charset="0"/>
              </a:rPr>
              <a:t>X</a:t>
            </a:r>
          </a:p>
        </p:txBody>
      </p:sp>
      <p:sp>
        <p:nvSpPr>
          <p:cNvPr id="19" name="ZoneTexte 18">
            <a:extLst>
              <a:ext uri="{FF2B5EF4-FFF2-40B4-BE49-F238E27FC236}">
                <a16:creationId xmlns:a16="http://schemas.microsoft.com/office/drawing/2014/main" id="{F0A2BCEE-A662-456B-9C60-10E0F0F5DAC7}"/>
              </a:ext>
            </a:extLst>
          </p:cNvPr>
          <p:cNvSpPr txBox="1"/>
          <p:nvPr/>
        </p:nvSpPr>
        <p:spPr>
          <a:xfrm>
            <a:off x="9344576" y="3003186"/>
            <a:ext cx="482148" cy="369332"/>
          </a:xfrm>
          <a:prstGeom prst="rect">
            <a:avLst/>
          </a:prstGeom>
          <a:noFill/>
        </p:spPr>
        <p:txBody>
          <a:bodyPr wrap="square" rtlCol="0">
            <a:spAutoFit/>
          </a:bodyPr>
          <a:lstStyle/>
          <a:p>
            <a:r>
              <a:rPr lang="fr-FR" b="1" dirty="0">
                <a:solidFill>
                  <a:srgbClr val="00B050"/>
                </a:solidFill>
                <a:latin typeface="Heina's hurry" panose="03000600000000000000" pitchFamily="66" charset="0"/>
              </a:rPr>
              <a:t>++</a:t>
            </a:r>
          </a:p>
        </p:txBody>
      </p:sp>
      <p:sp>
        <p:nvSpPr>
          <p:cNvPr id="21" name="ZoneTexte 20">
            <a:extLst>
              <a:ext uri="{FF2B5EF4-FFF2-40B4-BE49-F238E27FC236}">
                <a16:creationId xmlns:a16="http://schemas.microsoft.com/office/drawing/2014/main" id="{786F4BA9-BCD1-4091-9107-A1BB8DADAC87}"/>
              </a:ext>
            </a:extLst>
          </p:cNvPr>
          <p:cNvSpPr txBox="1"/>
          <p:nvPr/>
        </p:nvSpPr>
        <p:spPr>
          <a:xfrm>
            <a:off x="9574246" y="4268538"/>
            <a:ext cx="482148" cy="369332"/>
          </a:xfrm>
          <a:prstGeom prst="rect">
            <a:avLst/>
          </a:prstGeom>
          <a:noFill/>
        </p:spPr>
        <p:txBody>
          <a:bodyPr wrap="square" rtlCol="0">
            <a:spAutoFit/>
          </a:bodyPr>
          <a:lstStyle/>
          <a:p>
            <a:r>
              <a:rPr lang="fr-FR" b="1" dirty="0">
                <a:solidFill>
                  <a:srgbClr val="00B050"/>
                </a:solidFill>
                <a:latin typeface="Heina's hurry" panose="03000600000000000000" pitchFamily="66" charset="0"/>
              </a:rPr>
              <a:t>++</a:t>
            </a:r>
          </a:p>
        </p:txBody>
      </p:sp>
      <p:sp>
        <p:nvSpPr>
          <p:cNvPr id="22" name="ZoneTexte 21">
            <a:extLst>
              <a:ext uri="{FF2B5EF4-FFF2-40B4-BE49-F238E27FC236}">
                <a16:creationId xmlns:a16="http://schemas.microsoft.com/office/drawing/2014/main" id="{AAD13ACD-645B-4502-AFB8-2D6DE7E0969A}"/>
              </a:ext>
            </a:extLst>
          </p:cNvPr>
          <p:cNvSpPr txBox="1"/>
          <p:nvPr/>
        </p:nvSpPr>
        <p:spPr>
          <a:xfrm>
            <a:off x="9224923" y="3849078"/>
            <a:ext cx="360727" cy="369332"/>
          </a:xfrm>
          <a:prstGeom prst="rect">
            <a:avLst/>
          </a:prstGeom>
          <a:noFill/>
        </p:spPr>
        <p:txBody>
          <a:bodyPr wrap="square" rtlCol="0">
            <a:spAutoFit/>
          </a:bodyPr>
          <a:lstStyle/>
          <a:p>
            <a:r>
              <a:rPr lang="fr-FR" b="1" dirty="0">
                <a:solidFill>
                  <a:srgbClr val="00B050"/>
                </a:solidFill>
                <a:latin typeface="Heina's hurry" panose="03000600000000000000" pitchFamily="66" charset="0"/>
              </a:rPr>
              <a:t>+</a:t>
            </a:r>
          </a:p>
        </p:txBody>
      </p:sp>
      <p:sp>
        <p:nvSpPr>
          <p:cNvPr id="23" name="ZoneTexte 22">
            <a:extLst>
              <a:ext uri="{FF2B5EF4-FFF2-40B4-BE49-F238E27FC236}">
                <a16:creationId xmlns:a16="http://schemas.microsoft.com/office/drawing/2014/main" id="{332A7E1F-E772-43AB-8A4E-33071195B3F8}"/>
              </a:ext>
            </a:extLst>
          </p:cNvPr>
          <p:cNvSpPr txBox="1"/>
          <p:nvPr/>
        </p:nvSpPr>
        <p:spPr>
          <a:xfrm>
            <a:off x="9571112" y="3422646"/>
            <a:ext cx="360727" cy="369332"/>
          </a:xfrm>
          <a:prstGeom prst="rect">
            <a:avLst/>
          </a:prstGeom>
          <a:noFill/>
        </p:spPr>
        <p:txBody>
          <a:bodyPr wrap="square" rtlCol="0">
            <a:spAutoFit/>
          </a:bodyPr>
          <a:lstStyle/>
          <a:p>
            <a:r>
              <a:rPr lang="fr-FR" b="1" dirty="0">
                <a:solidFill>
                  <a:srgbClr val="00B050"/>
                </a:solidFill>
                <a:latin typeface="Heina's hurry" panose="03000600000000000000" pitchFamily="66" charset="0"/>
              </a:rPr>
              <a:t>+</a:t>
            </a:r>
          </a:p>
        </p:txBody>
      </p:sp>
    </p:spTree>
    <p:extLst>
      <p:ext uri="{BB962C8B-B14F-4D97-AF65-F5344CB8AC3E}">
        <p14:creationId xmlns:p14="http://schemas.microsoft.com/office/powerpoint/2010/main" val="226916339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766585"/>
            <a:ext cx="4634589" cy="523220"/>
          </a:xfrm>
          <a:prstGeom prst="rect">
            <a:avLst/>
          </a:prstGeom>
        </p:spPr>
        <p:txBody>
          <a:bodyPr wrap="square">
            <a:spAutoFit/>
          </a:bodyPr>
          <a:lstStyle/>
          <a:p>
            <a:r>
              <a:rPr lang="fr-FR" sz="2800" dirty="0">
                <a:latin typeface="Heina's hurry" panose="03000600000000000000" pitchFamily="66" charset="0"/>
              </a:rPr>
              <a:t>Compte rendu de la mission</a:t>
            </a:r>
            <a:endParaRPr lang="fr-FR" sz="2000" dirty="0">
              <a:latin typeface="Heina's hurry" panose="03000600000000000000" pitchFamily="66" charset="0"/>
            </a:endParaRPr>
          </a:p>
        </p:txBody>
      </p:sp>
      <p:sp>
        <p:nvSpPr>
          <p:cNvPr id="9" name="ZoneTexte 8">
            <a:extLst>
              <a:ext uri="{FF2B5EF4-FFF2-40B4-BE49-F238E27FC236}">
                <a16:creationId xmlns:a16="http://schemas.microsoft.com/office/drawing/2014/main" id="{1E5BED2A-66DE-42B5-9314-E96E38510585}"/>
              </a:ext>
            </a:extLst>
          </p:cNvPr>
          <p:cNvSpPr txBox="1"/>
          <p:nvPr/>
        </p:nvSpPr>
        <p:spPr>
          <a:xfrm>
            <a:off x="885637" y="2429505"/>
            <a:ext cx="1257851" cy="307777"/>
          </a:xfrm>
          <a:prstGeom prst="rect">
            <a:avLst/>
          </a:prstGeom>
          <a:noFill/>
        </p:spPr>
        <p:txBody>
          <a:bodyPr wrap="square" rtlCol="0">
            <a:spAutoFit/>
          </a:bodyPr>
          <a:lstStyle/>
          <a:p>
            <a:r>
              <a:rPr lang="fr-FR" sz="1400" u="sng" dirty="0">
                <a:latin typeface="Heina's hurry" panose="03000600000000000000" pitchFamily="66" charset="0"/>
              </a:rPr>
              <a:t>Objectifs</a:t>
            </a:r>
            <a:r>
              <a:rPr lang="fr-FR" sz="1400" dirty="0">
                <a:latin typeface="Heina's hurry" panose="03000600000000000000" pitchFamily="66" charset="0"/>
              </a:rPr>
              <a:t> :</a:t>
            </a:r>
          </a:p>
        </p:txBody>
      </p:sp>
      <p:sp>
        <p:nvSpPr>
          <p:cNvPr id="24" name="ZoneTexte 23">
            <a:extLst>
              <a:ext uri="{FF2B5EF4-FFF2-40B4-BE49-F238E27FC236}">
                <a16:creationId xmlns:a16="http://schemas.microsoft.com/office/drawing/2014/main" id="{08BD853E-ACFE-4848-B5C5-329AD358CF07}"/>
              </a:ext>
            </a:extLst>
          </p:cNvPr>
          <p:cNvSpPr txBox="1"/>
          <p:nvPr/>
        </p:nvSpPr>
        <p:spPr>
          <a:xfrm>
            <a:off x="885637" y="2899405"/>
            <a:ext cx="9650935" cy="2308324"/>
          </a:xfrm>
          <a:prstGeom prst="rect">
            <a:avLst/>
          </a:prstGeom>
          <a:noFill/>
        </p:spPr>
        <p:txBody>
          <a:bodyPr wrap="square" rtlCol="0">
            <a:spAutoFit/>
          </a:bodyPr>
          <a:lstStyle/>
          <a:p>
            <a:r>
              <a:rPr lang="fr-FR" sz="1600" dirty="0">
                <a:latin typeface="Heina's hurry" panose="03000600000000000000" pitchFamily="66" charset="0"/>
              </a:rPr>
              <a:t>L’objectif principal imposé par la catégorie Junior du challenge est rempli. Cependant, j’avais pour objectif de surpasser les contraintes de ma catégorie Juniors afin de développer au plus mes compétences. Bien que les différents aspects de la mission m’on permis d’en apprendre d’avantage sur la construction, la navigation et la gestion des ressources, certaines erreurs et manque de précision ne m’ont pas permises  de reproduire fidèlement la partie construction de la fusée, et la partie chronologique de la mission.</a:t>
            </a:r>
          </a:p>
          <a:p>
            <a:endParaRPr lang="fr-FR" sz="1600" dirty="0">
              <a:latin typeface="Heina's hurry" panose="03000600000000000000" pitchFamily="66" charset="0"/>
            </a:endParaRPr>
          </a:p>
          <a:p>
            <a:r>
              <a:rPr lang="fr-FR" sz="1600" dirty="0">
                <a:latin typeface="Heina's hurry" panose="03000600000000000000" pitchFamily="66" charset="0"/>
              </a:rPr>
              <a:t>L’optimisation n’était cependant pas mon objectif premier, j’ai pu en apprendre d’avantage sur les points énoncés, cela me servira sans aucun doute pour les prochaines missions !</a:t>
            </a:r>
          </a:p>
        </p:txBody>
      </p:sp>
    </p:spTree>
    <p:extLst>
      <p:ext uri="{BB962C8B-B14F-4D97-AF65-F5344CB8AC3E}">
        <p14:creationId xmlns:p14="http://schemas.microsoft.com/office/powerpoint/2010/main" val="38964490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766585"/>
            <a:ext cx="4634589" cy="523220"/>
          </a:xfrm>
          <a:prstGeom prst="rect">
            <a:avLst/>
          </a:prstGeom>
        </p:spPr>
        <p:txBody>
          <a:bodyPr wrap="square">
            <a:spAutoFit/>
          </a:bodyPr>
          <a:lstStyle/>
          <a:p>
            <a:r>
              <a:rPr lang="fr-FR" sz="2800" dirty="0">
                <a:latin typeface="Heina's hurry" panose="03000600000000000000" pitchFamily="66" charset="0"/>
              </a:rPr>
              <a:t>Compte rendu de la mission</a:t>
            </a:r>
            <a:endParaRPr lang="fr-FR" sz="2000" dirty="0">
              <a:latin typeface="Heina's hurry" panose="03000600000000000000" pitchFamily="66" charset="0"/>
            </a:endParaRPr>
          </a:p>
        </p:txBody>
      </p:sp>
      <p:sp>
        <p:nvSpPr>
          <p:cNvPr id="9" name="ZoneTexte 8">
            <a:extLst>
              <a:ext uri="{FF2B5EF4-FFF2-40B4-BE49-F238E27FC236}">
                <a16:creationId xmlns:a16="http://schemas.microsoft.com/office/drawing/2014/main" id="{1E5BED2A-66DE-42B5-9314-E96E38510585}"/>
              </a:ext>
            </a:extLst>
          </p:cNvPr>
          <p:cNvSpPr txBox="1"/>
          <p:nvPr/>
        </p:nvSpPr>
        <p:spPr>
          <a:xfrm>
            <a:off x="885637" y="2429505"/>
            <a:ext cx="1824007" cy="338554"/>
          </a:xfrm>
          <a:prstGeom prst="rect">
            <a:avLst/>
          </a:prstGeom>
          <a:noFill/>
        </p:spPr>
        <p:txBody>
          <a:bodyPr wrap="square" rtlCol="0">
            <a:spAutoFit/>
          </a:bodyPr>
          <a:lstStyle/>
          <a:p>
            <a:r>
              <a:rPr lang="fr-FR" sz="1600" u="sng" dirty="0">
                <a:latin typeface="Heina's hurry" panose="03000600000000000000" pitchFamily="66" charset="0"/>
              </a:rPr>
              <a:t>Mods utilisés</a:t>
            </a:r>
            <a:r>
              <a:rPr lang="fr-FR" sz="1600" dirty="0">
                <a:latin typeface="Heina's hurry" panose="03000600000000000000" pitchFamily="66" charset="0"/>
              </a:rPr>
              <a:t> :</a:t>
            </a:r>
          </a:p>
        </p:txBody>
      </p:sp>
      <p:sp>
        <p:nvSpPr>
          <p:cNvPr id="24" name="ZoneTexte 23">
            <a:extLst>
              <a:ext uri="{FF2B5EF4-FFF2-40B4-BE49-F238E27FC236}">
                <a16:creationId xmlns:a16="http://schemas.microsoft.com/office/drawing/2014/main" id="{08BD853E-ACFE-4848-B5C5-329AD358CF07}"/>
              </a:ext>
            </a:extLst>
          </p:cNvPr>
          <p:cNvSpPr txBox="1"/>
          <p:nvPr/>
        </p:nvSpPr>
        <p:spPr>
          <a:xfrm>
            <a:off x="1797640" y="3114940"/>
            <a:ext cx="3834036" cy="2308324"/>
          </a:xfrm>
          <a:prstGeom prst="rect">
            <a:avLst/>
          </a:prstGeom>
          <a:noFill/>
        </p:spPr>
        <p:txBody>
          <a:bodyPr wrap="square" rtlCol="0">
            <a:spAutoFit/>
          </a:bodyPr>
          <a:lstStyle/>
          <a:p>
            <a:pPr marL="285750" indent="-285750">
              <a:buFontTx/>
              <a:buChar char="-"/>
            </a:pPr>
            <a:r>
              <a:rPr lang="fr-FR" sz="1600" dirty="0">
                <a:latin typeface="Heina's hurry" panose="03000600000000000000" pitchFamily="66" charset="0"/>
              </a:rPr>
              <a:t>CTTP</a:t>
            </a:r>
          </a:p>
          <a:p>
            <a:pPr marL="285750" indent="-285750">
              <a:buFontTx/>
              <a:buChar char="-"/>
            </a:pPr>
            <a:r>
              <a:rPr lang="fr-FR" sz="1600" dirty="0">
                <a:latin typeface="Heina's hurry" panose="03000600000000000000" pitchFamily="66" charset="0"/>
              </a:rPr>
              <a:t>Deadly </a:t>
            </a:r>
            <a:r>
              <a:rPr lang="fr-FR" sz="1600" dirty="0" err="1">
                <a:latin typeface="Heina's hurry" panose="03000600000000000000" pitchFamily="66" charset="0"/>
              </a:rPr>
              <a:t>Reentry</a:t>
            </a:r>
            <a:endParaRPr lang="fr-FR" sz="1600" dirty="0">
              <a:latin typeface="Heina's hurry" panose="03000600000000000000" pitchFamily="66" charset="0"/>
            </a:endParaRPr>
          </a:p>
          <a:p>
            <a:pPr marL="285750" indent="-285750">
              <a:buFontTx/>
              <a:buChar char="-"/>
            </a:pPr>
            <a:r>
              <a:rPr lang="fr-FR" sz="1600" dirty="0">
                <a:latin typeface="Heina's hurry" panose="03000600000000000000" pitchFamily="66" charset="0"/>
              </a:rPr>
              <a:t>Distant </a:t>
            </a:r>
            <a:r>
              <a:rPr lang="fr-FR" sz="1600" dirty="0" err="1">
                <a:latin typeface="Heina's hurry" panose="03000600000000000000" pitchFamily="66" charset="0"/>
              </a:rPr>
              <a:t>Objct</a:t>
            </a:r>
            <a:endParaRPr lang="fr-FR" sz="1600" dirty="0">
              <a:latin typeface="Heina's hurry" panose="03000600000000000000" pitchFamily="66" charset="0"/>
            </a:endParaRPr>
          </a:p>
          <a:p>
            <a:pPr marL="285750" indent="-285750">
              <a:buFontTx/>
              <a:buChar char="-"/>
            </a:pPr>
            <a:r>
              <a:rPr lang="fr-FR" sz="1600" dirty="0" err="1">
                <a:latin typeface="Heina's hurry" panose="03000600000000000000" pitchFamily="66" charset="0"/>
              </a:rPr>
              <a:t>Kopernicus</a:t>
            </a:r>
            <a:r>
              <a:rPr lang="fr-FR" sz="1600" dirty="0">
                <a:latin typeface="Heina's hurry" panose="03000600000000000000" pitchFamily="66" charset="0"/>
              </a:rPr>
              <a:t> &amp; </a:t>
            </a:r>
            <a:r>
              <a:rPr lang="fr-FR" sz="1600" dirty="0" err="1">
                <a:latin typeface="Heina's hurry" panose="03000600000000000000" pitchFamily="66" charset="0"/>
              </a:rPr>
              <a:t>Kopernicus</a:t>
            </a:r>
            <a:r>
              <a:rPr lang="fr-FR" sz="1600" dirty="0">
                <a:latin typeface="Heina's hurry" panose="03000600000000000000" pitchFamily="66" charset="0"/>
              </a:rPr>
              <a:t> Expansion</a:t>
            </a:r>
          </a:p>
          <a:p>
            <a:pPr marL="285750" indent="-285750">
              <a:buFontTx/>
              <a:buChar char="-"/>
            </a:pPr>
            <a:r>
              <a:rPr lang="fr-FR" sz="1600" dirty="0" err="1">
                <a:latin typeface="Heina's hurry" panose="03000600000000000000" pitchFamily="66" charset="0"/>
              </a:rPr>
              <a:t>KronalUtils</a:t>
            </a:r>
            <a:endParaRPr lang="fr-FR" sz="1600" dirty="0">
              <a:latin typeface="Heina's hurry" panose="03000600000000000000" pitchFamily="66" charset="0"/>
            </a:endParaRPr>
          </a:p>
          <a:p>
            <a:pPr marL="285750" indent="-285750">
              <a:buFontTx/>
              <a:buChar char="-"/>
            </a:pPr>
            <a:r>
              <a:rPr lang="fr-FR" sz="1600" dirty="0">
                <a:latin typeface="Heina's hurry" panose="03000600000000000000" pitchFamily="66" charset="0"/>
              </a:rPr>
              <a:t>KSC Switcher</a:t>
            </a:r>
          </a:p>
          <a:p>
            <a:pPr marL="285750" indent="-285750">
              <a:buFontTx/>
              <a:buChar char="-"/>
            </a:pPr>
            <a:r>
              <a:rPr lang="fr-FR" sz="1600" dirty="0">
                <a:latin typeface="Heina's hurry" panose="03000600000000000000" pitchFamily="66" charset="0"/>
              </a:rPr>
              <a:t>KSRSS</a:t>
            </a:r>
          </a:p>
          <a:p>
            <a:pPr marL="285750" indent="-285750">
              <a:buFontTx/>
              <a:buChar char="-"/>
            </a:pPr>
            <a:r>
              <a:rPr lang="fr-FR" sz="1600" dirty="0">
                <a:latin typeface="Heina's hurry" panose="03000600000000000000" pitchFamily="66" charset="0"/>
              </a:rPr>
              <a:t>Magic Smoke Industries</a:t>
            </a:r>
          </a:p>
          <a:p>
            <a:pPr marL="285750" indent="-285750">
              <a:buFontTx/>
              <a:buChar char="-"/>
            </a:pPr>
            <a:r>
              <a:rPr lang="fr-FR" sz="1600" dirty="0" err="1">
                <a:latin typeface="Heina's hurry" panose="03000600000000000000" pitchFamily="66" charset="0"/>
              </a:rPr>
              <a:t>MechJeb</a:t>
            </a:r>
            <a:r>
              <a:rPr lang="fr-FR" sz="1600" dirty="0">
                <a:latin typeface="Heina's hurry" panose="03000600000000000000" pitchFamily="66" charset="0"/>
              </a:rPr>
              <a:t> 2</a:t>
            </a:r>
          </a:p>
        </p:txBody>
      </p:sp>
      <p:sp>
        <p:nvSpPr>
          <p:cNvPr id="2" name="ZoneTexte 1">
            <a:extLst>
              <a:ext uri="{FF2B5EF4-FFF2-40B4-BE49-F238E27FC236}">
                <a16:creationId xmlns:a16="http://schemas.microsoft.com/office/drawing/2014/main" id="{465BA6A0-217E-409E-B14A-4FB920551D50}"/>
              </a:ext>
            </a:extLst>
          </p:cNvPr>
          <p:cNvSpPr txBox="1"/>
          <p:nvPr/>
        </p:nvSpPr>
        <p:spPr>
          <a:xfrm>
            <a:off x="5897227" y="3114940"/>
            <a:ext cx="3834036" cy="1846659"/>
          </a:xfrm>
          <a:prstGeom prst="rect">
            <a:avLst/>
          </a:prstGeom>
          <a:noFill/>
        </p:spPr>
        <p:txBody>
          <a:bodyPr wrap="square" rtlCol="0">
            <a:spAutoFit/>
          </a:bodyPr>
          <a:lstStyle/>
          <a:p>
            <a:pPr marL="285750" indent="-285750">
              <a:buFontTx/>
              <a:buChar char="-"/>
            </a:pPr>
            <a:r>
              <a:rPr lang="fr-FR" sz="1600" dirty="0" err="1">
                <a:latin typeface="Heina's hurry" panose="03000600000000000000" pitchFamily="66" charset="0"/>
              </a:rPr>
              <a:t>Modular</a:t>
            </a:r>
            <a:r>
              <a:rPr lang="fr-FR" sz="1600" dirty="0">
                <a:latin typeface="Heina's hurry" panose="03000600000000000000" pitchFamily="66" charset="0"/>
              </a:rPr>
              <a:t> flight </a:t>
            </a:r>
            <a:r>
              <a:rPr lang="fr-FR" sz="1600" dirty="0" err="1">
                <a:latin typeface="Heina's hurry" panose="03000600000000000000" pitchFamily="66" charset="0"/>
              </a:rPr>
              <a:t>integrator</a:t>
            </a:r>
            <a:endParaRPr lang="fr-FR" sz="1600" dirty="0">
              <a:latin typeface="Heina's hurry" panose="03000600000000000000" pitchFamily="66" charset="0"/>
            </a:endParaRPr>
          </a:p>
          <a:p>
            <a:pPr marL="285750" indent="-285750">
              <a:buFontTx/>
              <a:buChar char="-"/>
            </a:pPr>
            <a:r>
              <a:rPr lang="fr-FR" sz="1600" dirty="0" err="1">
                <a:latin typeface="Heina's hurry" panose="03000600000000000000" pitchFamily="66" charset="0"/>
              </a:rPr>
              <a:t>RealPlume</a:t>
            </a:r>
            <a:endParaRPr lang="fr-FR" sz="1600" dirty="0">
              <a:latin typeface="Heina's hurry" panose="03000600000000000000" pitchFamily="66" charset="0"/>
            </a:endParaRPr>
          </a:p>
          <a:p>
            <a:pPr marL="285750" indent="-285750">
              <a:buFontTx/>
              <a:buChar char="-"/>
            </a:pPr>
            <a:r>
              <a:rPr lang="fr-FR" sz="1600" dirty="0" err="1">
                <a:latin typeface="Heina's hurry" panose="03000600000000000000" pitchFamily="66" charset="0"/>
              </a:rPr>
              <a:t>Reentry</a:t>
            </a:r>
            <a:r>
              <a:rPr lang="fr-FR" sz="1600" dirty="0">
                <a:latin typeface="Heina's hurry" panose="03000600000000000000" pitchFamily="66" charset="0"/>
              </a:rPr>
              <a:t> </a:t>
            </a:r>
            <a:r>
              <a:rPr lang="fr-FR" sz="1600" dirty="0" err="1">
                <a:latin typeface="Heina's hurry" panose="03000600000000000000" pitchFamily="66" charset="0"/>
              </a:rPr>
              <a:t>Particle</a:t>
            </a:r>
            <a:r>
              <a:rPr lang="fr-FR" sz="1600" dirty="0">
                <a:latin typeface="Heina's hurry" panose="03000600000000000000" pitchFamily="66" charset="0"/>
              </a:rPr>
              <a:t> </a:t>
            </a:r>
            <a:r>
              <a:rPr lang="fr-FR" sz="1600" dirty="0" err="1">
                <a:latin typeface="Heina's hurry" panose="03000600000000000000" pitchFamily="66" charset="0"/>
              </a:rPr>
              <a:t>Effect</a:t>
            </a:r>
            <a:endParaRPr lang="fr-FR" sz="1600" dirty="0">
              <a:latin typeface="Heina's hurry" panose="03000600000000000000" pitchFamily="66" charset="0"/>
            </a:endParaRPr>
          </a:p>
          <a:p>
            <a:pPr marL="285750" indent="-285750">
              <a:buFontTx/>
              <a:buChar char="-"/>
            </a:pPr>
            <a:r>
              <a:rPr lang="fr-FR" sz="1600" dirty="0">
                <a:latin typeface="Heina's hurry" panose="03000600000000000000" pitchFamily="66" charset="0"/>
              </a:rPr>
              <a:t>RSS texture</a:t>
            </a:r>
          </a:p>
          <a:p>
            <a:pPr marL="285750" indent="-285750">
              <a:buFontTx/>
              <a:buChar char="-"/>
            </a:pPr>
            <a:r>
              <a:rPr lang="fr-FR" sz="1600" dirty="0">
                <a:latin typeface="Heina's hurry" panose="03000600000000000000" pitchFamily="66" charset="0"/>
              </a:rPr>
              <a:t>Smoke Screen</a:t>
            </a:r>
          </a:p>
          <a:p>
            <a:pPr marL="285750" indent="-285750">
              <a:buFontTx/>
              <a:buChar char="-"/>
            </a:pPr>
            <a:r>
              <a:rPr lang="fr-FR" sz="1600" dirty="0" err="1">
                <a:latin typeface="Heina's hurry" panose="03000600000000000000" pitchFamily="66" charset="0"/>
              </a:rPr>
              <a:t>TweakScale</a:t>
            </a:r>
            <a:endParaRPr lang="fr-FR" sz="1600" dirty="0">
              <a:latin typeface="Heina's hurry" panose="03000600000000000000" pitchFamily="66" charset="0"/>
            </a:endParaRPr>
          </a:p>
          <a:p>
            <a:endParaRPr lang="fr-FR" sz="1600" dirty="0"/>
          </a:p>
        </p:txBody>
      </p:sp>
    </p:spTree>
    <p:extLst>
      <p:ext uri="{BB962C8B-B14F-4D97-AF65-F5344CB8AC3E}">
        <p14:creationId xmlns:p14="http://schemas.microsoft.com/office/powerpoint/2010/main" val="183419659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0" name="Rectangle 19">
            <a:extLst>
              <a:ext uri="{FF2B5EF4-FFF2-40B4-BE49-F238E27FC236}">
                <a16:creationId xmlns:a16="http://schemas.microsoft.com/office/drawing/2014/main" id="{B52D641A-39CB-4BD9-8F92-D1CA88CB2531}"/>
              </a:ext>
            </a:extLst>
          </p:cNvPr>
          <p:cNvSpPr/>
          <p:nvPr/>
        </p:nvSpPr>
        <p:spPr>
          <a:xfrm>
            <a:off x="2278426" y="1766585"/>
            <a:ext cx="4634589" cy="523220"/>
          </a:xfrm>
          <a:prstGeom prst="rect">
            <a:avLst/>
          </a:prstGeom>
        </p:spPr>
        <p:txBody>
          <a:bodyPr wrap="square">
            <a:spAutoFit/>
          </a:bodyPr>
          <a:lstStyle/>
          <a:p>
            <a:r>
              <a:rPr lang="fr-FR" sz="2800" dirty="0">
                <a:latin typeface="Heina's hurry" panose="03000600000000000000" pitchFamily="66" charset="0"/>
              </a:rPr>
              <a:t>Remerciements</a:t>
            </a:r>
            <a:endParaRPr lang="fr-FR" sz="2000" dirty="0">
              <a:latin typeface="Heina's hurry" panose="03000600000000000000" pitchFamily="66" charset="0"/>
            </a:endParaRPr>
          </a:p>
        </p:txBody>
      </p:sp>
      <p:sp>
        <p:nvSpPr>
          <p:cNvPr id="13" name="ZoneTexte 12">
            <a:extLst>
              <a:ext uri="{FF2B5EF4-FFF2-40B4-BE49-F238E27FC236}">
                <a16:creationId xmlns:a16="http://schemas.microsoft.com/office/drawing/2014/main" id="{70DACFC5-B7CE-4524-832C-FC7D2B8AB833}"/>
              </a:ext>
            </a:extLst>
          </p:cNvPr>
          <p:cNvSpPr txBox="1"/>
          <p:nvPr/>
        </p:nvSpPr>
        <p:spPr>
          <a:xfrm>
            <a:off x="1268944" y="2536185"/>
            <a:ext cx="9650935" cy="1569660"/>
          </a:xfrm>
          <a:prstGeom prst="rect">
            <a:avLst/>
          </a:prstGeom>
          <a:noFill/>
        </p:spPr>
        <p:txBody>
          <a:bodyPr wrap="square" rtlCol="0">
            <a:spAutoFit/>
          </a:bodyPr>
          <a:lstStyle/>
          <a:p>
            <a:pPr algn="just"/>
            <a:r>
              <a:rPr lang="fr-FR" sz="1600" dirty="0">
                <a:latin typeface="Heina's hurry" panose="03000600000000000000" pitchFamily="66" charset="0"/>
              </a:rPr>
              <a:t>Je remercie grandement </a:t>
            </a:r>
            <a:r>
              <a:rPr lang="fr-FR" sz="1600" dirty="0" err="1">
                <a:latin typeface="Heina's hurry" panose="03000600000000000000" pitchFamily="66" charset="0"/>
              </a:rPr>
              <a:t>Dakiness</a:t>
            </a:r>
            <a:r>
              <a:rPr lang="fr-FR" sz="1600" dirty="0">
                <a:latin typeface="Heina's hurry" panose="03000600000000000000" pitchFamily="66" charset="0"/>
              </a:rPr>
              <a:t> et son équipe pour tout le travail mis en œuvre autour de ce challenge. C’est un plaisir immense de pouvoir évoluer avec un tel environnement dans un jeu qui le permet et l’encourage.</a:t>
            </a:r>
          </a:p>
          <a:p>
            <a:pPr algn="just"/>
            <a:endParaRPr lang="fr-FR" sz="1600" dirty="0">
              <a:latin typeface="Heina's hurry" panose="03000600000000000000" pitchFamily="66" charset="0"/>
            </a:endParaRPr>
          </a:p>
          <a:p>
            <a:pPr algn="just"/>
            <a:r>
              <a:rPr lang="fr-FR" sz="1600" dirty="0">
                <a:latin typeface="Heina's hurry" panose="03000600000000000000" pitchFamily="66" charset="0"/>
              </a:rPr>
              <a:t>Je remercie également tout les membres du KSC participant à ce challenge avec lesquels les échanges on pu se faire sur le forum.</a:t>
            </a:r>
          </a:p>
        </p:txBody>
      </p:sp>
      <p:sp>
        <p:nvSpPr>
          <p:cNvPr id="14" name="ZoneTexte 13">
            <a:extLst>
              <a:ext uri="{FF2B5EF4-FFF2-40B4-BE49-F238E27FC236}">
                <a16:creationId xmlns:a16="http://schemas.microsoft.com/office/drawing/2014/main" id="{3E4291E7-B2CA-4F92-8362-9CF7ACDAD44A}"/>
              </a:ext>
            </a:extLst>
          </p:cNvPr>
          <p:cNvSpPr txBox="1"/>
          <p:nvPr/>
        </p:nvSpPr>
        <p:spPr>
          <a:xfrm>
            <a:off x="8610710" y="5084282"/>
            <a:ext cx="1763885" cy="646331"/>
          </a:xfrm>
          <a:prstGeom prst="rect">
            <a:avLst/>
          </a:prstGeom>
          <a:noFill/>
        </p:spPr>
        <p:txBody>
          <a:bodyPr wrap="square" rtlCol="0">
            <a:spAutoFit/>
          </a:bodyPr>
          <a:lstStyle/>
          <a:p>
            <a:pPr algn="just"/>
            <a:r>
              <a:rPr lang="fr-FR" sz="3600" dirty="0">
                <a:latin typeface="Heina's hurry" panose="03000600000000000000" pitchFamily="66" charset="0"/>
              </a:rPr>
              <a:t>Merci.</a:t>
            </a:r>
          </a:p>
        </p:txBody>
      </p:sp>
    </p:spTree>
    <p:extLst>
      <p:ext uri="{BB962C8B-B14F-4D97-AF65-F5344CB8AC3E}">
        <p14:creationId xmlns:p14="http://schemas.microsoft.com/office/powerpoint/2010/main" val="165010530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52178" y="1028321"/>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13" name="Rectangle 12">
            <a:extLst>
              <a:ext uri="{FF2B5EF4-FFF2-40B4-BE49-F238E27FC236}">
                <a16:creationId xmlns:a16="http://schemas.microsoft.com/office/drawing/2014/main" id="{939CB586-13E8-428A-8655-B7FCE694BA98}"/>
              </a:ext>
            </a:extLst>
          </p:cNvPr>
          <p:cNvSpPr/>
          <p:nvPr/>
        </p:nvSpPr>
        <p:spPr>
          <a:xfrm>
            <a:off x="2278426" y="1759830"/>
            <a:ext cx="3401918" cy="523220"/>
          </a:xfrm>
          <a:prstGeom prst="rect">
            <a:avLst/>
          </a:prstGeom>
        </p:spPr>
        <p:txBody>
          <a:bodyPr wrap="square">
            <a:spAutoFit/>
          </a:bodyPr>
          <a:lstStyle/>
          <a:p>
            <a:r>
              <a:rPr lang="fr-FR" sz="2800" dirty="0">
                <a:latin typeface="Heina's hurry" panose="03000600000000000000" pitchFamily="66" charset="0"/>
              </a:rPr>
              <a:t>Introduction</a:t>
            </a:r>
          </a:p>
        </p:txBody>
      </p:sp>
      <p:sp>
        <p:nvSpPr>
          <p:cNvPr id="14" name="Rectangle 13">
            <a:extLst>
              <a:ext uri="{FF2B5EF4-FFF2-40B4-BE49-F238E27FC236}">
                <a16:creationId xmlns:a16="http://schemas.microsoft.com/office/drawing/2014/main" id="{89D99B52-7F89-495F-8E02-2E5B7789D61C}"/>
              </a:ext>
            </a:extLst>
          </p:cNvPr>
          <p:cNvSpPr/>
          <p:nvPr/>
        </p:nvSpPr>
        <p:spPr>
          <a:xfrm>
            <a:off x="875790" y="2537611"/>
            <a:ext cx="10576403" cy="2677656"/>
          </a:xfrm>
          <a:prstGeom prst="rect">
            <a:avLst/>
          </a:prstGeom>
        </p:spPr>
        <p:txBody>
          <a:bodyPr wrap="square">
            <a:spAutoFit/>
          </a:bodyPr>
          <a:lstStyle/>
          <a:p>
            <a:pPr algn="just"/>
            <a:r>
              <a:rPr lang="fr-FR" sz="2800" dirty="0">
                <a:latin typeface="Heina's hurry" panose="03000600000000000000" pitchFamily="66" charset="0"/>
              </a:rPr>
              <a:t>Après plusieurs jours à parcourir la communauté KSC, je décide de me lancer dans ce projet qui n’est en rien comparable à mon expérience passée sur Kerbal Space Program.</a:t>
            </a:r>
          </a:p>
          <a:p>
            <a:pPr algn="just"/>
            <a:endParaRPr lang="fr-FR" sz="2800" dirty="0">
              <a:latin typeface="Heina's hurry" panose="03000600000000000000" pitchFamily="66" charset="0"/>
            </a:endParaRPr>
          </a:p>
          <a:p>
            <a:pPr algn="just"/>
            <a:r>
              <a:rPr lang="fr-FR" sz="2800" dirty="0">
                <a:latin typeface="Heina's hurry" panose="03000600000000000000" pitchFamily="66" charset="0"/>
              </a:rPr>
              <a:t>C’est donc avec toute modestie que je présente ce dossier qui ne demande qu’à s ’améliorer.</a:t>
            </a:r>
          </a:p>
        </p:txBody>
      </p:sp>
    </p:spTree>
    <p:extLst>
      <p:ext uri="{BB962C8B-B14F-4D97-AF65-F5344CB8AC3E}">
        <p14:creationId xmlns:p14="http://schemas.microsoft.com/office/powerpoint/2010/main" val="61870179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3" name="Rectangle 12">
            <a:extLst>
              <a:ext uri="{FF2B5EF4-FFF2-40B4-BE49-F238E27FC236}">
                <a16:creationId xmlns:a16="http://schemas.microsoft.com/office/drawing/2014/main" id="{FC7FB596-143B-4D57-A831-C656AB153C78}"/>
              </a:ext>
            </a:extLst>
          </p:cNvPr>
          <p:cNvSpPr/>
          <p:nvPr/>
        </p:nvSpPr>
        <p:spPr>
          <a:xfrm>
            <a:off x="2278425" y="1743175"/>
            <a:ext cx="7371602" cy="523220"/>
          </a:xfrm>
          <a:prstGeom prst="rect">
            <a:avLst/>
          </a:prstGeom>
        </p:spPr>
        <p:txBody>
          <a:bodyPr wrap="square">
            <a:spAutoFit/>
          </a:bodyPr>
          <a:lstStyle/>
          <a:p>
            <a:r>
              <a:rPr lang="fr-FR" sz="2800" dirty="0">
                <a:latin typeface="Heina's hurry" panose="03000600000000000000" pitchFamily="66" charset="0"/>
              </a:rPr>
              <a:t>Préparation de la mission : Objectifs</a:t>
            </a:r>
          </a:p>
        </p:txBody>
      </p:sp>
      <p:sp>
        <p:nvSpPr>
          <p:cNvPr id="14" name="Rectangle 13">
            <a:extLst>
              <a:ext uri="{FF2B5EF4-FFF2-40B4-BE49-F238E27FC236}">
                <a16:creationId xmlns:a16="http://schemas.microsoft.com/office/drawing/2014/main" id="{30712610-762C-4663-A101-464424012646}"/>
              </a:ext>
            </a:extLst>
          </p:cNvPr>
          <p:cNvSpPr/>
          <p:nvPr/>
        </p:nvSpPr>
        <p:spPr>
          <a:xfrm>
            <a:off x="8152178" y="1028321"/>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15" name="Rectangle 14">
            <a:extLst>
              <a:ext uri="{FF2B5EF4-FFF2-40B4-BE49-F238E27FC236}">
                <a16:creationId xmlns:a16="http://schemas.microsoft.com/office/drawing/2014/main" id="{DFC132E2-5C82-46CF-80C9-38D01FD5612D}"/>
              </a:ext>
            </a:extLst>
          </p:cNvPr>
          <p:cNvSpPr/>
          <p:nvPr/>
        </p:nvSpPr>
        <p:spPr>
          <a:xfrm>
            <a:off x="875790" y="2537611"/>
            <a:ext cx="10576403" cy="2677656"/>
          </a:xfrm>
          <a:prstGeom prst="rect">
            <a:avLst/>
          </a:prstGeom>
        </p:spPr>
        <p:txBody>
          <a:bodyPr wrap="square">
            <a:spAutoFit/>
          </a:bodyPr>
          <a:lstStyle/>
          <a:p>
            <a:pPr algn="just"/>
            <a:r>
              <a:rPr lang="fr-FR" sz="2800" dirty="0">
                <a:latin typeface="Heina's hurry" panose="03000600000000000000" pitchFamily="66" charset="0"/>
              </a:rPr>
              <a:t>Cette mission s’accompagne de différents objectifs répartis en 2 catégories :</a:t>
            </a:r>
          </a:p>
          <a:p>
            <a:pPr algn="just"/>
            <a:endParaRPr lang="fr-FR" sz="2800" dirty="0">
              <a:latin typeface="Heina's hurry" panose="03000600000000000000" pitchFamily="66" charset="0"/>
            </a:endParaRPr>
          </a:p>
          <a:p>
            <a:pPr marL="457200" indent="-457200" algn="just">
              <a:buFontTx/>
              <a:buChar char="-"/>
            </a:pPr>
            <a:r>
              <a:rPr lang="fr-FR" sz="2800" dirty="0">
                <a:latin typeface="Heina's hurry" panose="03000600000000000000" pitchFamily="66" charset="0"/>
              </a:rPr>
              <a:t>Objectifs de mission</a:t>
            </a:r>
          </a:p>
          <a:p>
            <a:pPr marL="457200" indent="-457200" algn="just">
              <a:buFontTx/>
              <a:buChar char="-"/>
            </a:pPr>
            <a:endParaRPr lang="fr-FR" sz="2800" dirty="0">
              <a:latin typeface="Heina's hurry" panose="03000600000000000000" pitchFamily="66" charset="0"/>
            </a:endParaRPr>
          </a:p>
          <a:p>
            <a:pPr marL="457200" indent="-457200" algn="just">
              <a:buFontTx/>
              <a:buChar char="-"/>
            </a:pPr>
            <a:r>
              <a:rPr lang="fr-FR" sz="2800" dirty="0">
                <a:latin typeface="Heina's hurry" panose="03000600000000000000" pitchFamily="66" charset="0"/>
              </a:rPr>
              <a:t>Objectifs techniques</a:t>
            </a:r>
          </a:p>
        </p:txBody>
      </p:sp>
      <p:pic>
        <p:nvPicPr>
          <p:cNvPr id="17" name="Graphique 16" descr="Cible">
            <a:extLst>
              <a:ext uri="{FF2B5EF4-FFF2-40B4-BE49-F238E27FC236}">
                <a16:creationId xmlns:a16="http://schemas.microsoft.com/office/drawing/2014/main" id="{7B41D83D-5BB2-4318-A829-ECFB142E0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46395">
            <a:off x="6938937" y="3189235"/>
            <a:ext cx="2473691" cy="2473691"/>
          </a:xfrm>
          <a:prstGeom prst="rect">
            <a:avLst/>
          </a:prstGeom>
        </p:spPr>
      </p:pic>
    </p:spTree>
    <p:extLst>
      <p:ext uri="{BB962C8B-B14F-4D97-AF65-F5344CB8AC3E}">
        <p14:creationId xmlns:p14="http://schemas.microsoft.com/office/powerpoint/2010/main" val="113132820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3" name="Rectangle 12">
            <a:extLst>
              <a:ext uri="{FF2B5EF4-FFF2-40B4-BE49-F238E27FC236}">
                <a16:creationId xmlns:a16="http://schemas.microsoft.com/office/drawing/2014/main" id="{FC7FB596-143B-4D57-A831-C656AB153C78}"/>
              </a:ext>
            </a:extLst>
          </p:cNvPr>
          <p:cNvSpPr/>
          <p:nvPr/>
        </p:nvSpPr>
        <p:spPr>
          <a:xfrm>
            <a:off x="2278425" y="1743175"/>
            <a:ext cx="7371602" cy="523220"/>
          </a:xfrm>
          <a:prstGeom prst="rect">
            <a:avLst/>
          </a:prstGeom>
        </p:spPr>
        <p:txBody>
          <a:bodyPr wrap="square">
            <a:spAutoFit/>
          </a:bodyPr>
          <a:lstStyle/>
          <a:p>
            <a:r>
              <a:rPr lang="fr-FR" sz="2800" dirty="0">
                <a:latin typeface="Heina's hurry" panose="03000600000000000000" pitchFamily="66" charset="0"/>
              </a:rPr>
              <a:t>Préparation de la mission : Objectifs</a:t>
            </a:r>
          </a:p>
        </p:txBody>
      </p:sp>
      <p:sp>
        <p:nvSpPr>
          <p:cNvPr id="14" name="Rectangle 13">
            <a:extLst>
              <a:ext uri="{FF2B5EF4-FFF2-40B4-BE49-F238E27FC236}">
                <a16:creationId xmlns:a16="http://schemas.microsoft.com/office/drawing/2014/main" id="{30712610-762C-4663-A101-464424012646}"/>
              </a:ext>
            </a:extLst>
          </p:cNvPr>
          <p:cNvSpPr/>
          <p:nvPr/>
        </p:nvSpPr>
        <p:spPr>
          <a:xfrm>
            <a:off x="8152178" y="1028321"/>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15" name="Rectangle 14">
            <a:extLst>
              <a:ext uri="{FF2B5EF4-FFF2-40B4-BE49-F238E27FC236}">
                <a16:creationId xmlns:a16="http://schemas.microsoft.com/office/drawing/2014/main" id="{DFC132E2-5C82-46CF-80C9-38D01FD5612D}"/>
              </a:ext>
            </a:extLst>
          </p:cNvPr>
          <p:cNvSpPr/>
          <p:nvPr/>
        </p:nvSpPr>
        <p:spPr>
          <a:xfrm>
            <a:off x="875790" y="2537611"/>
            <a:ext cx="10576403" cy="523220"/>
          </a:xfrm>
          <a:prstGeom prst="rect">
            <a:avLst/>
          </a:prstGeom>
        </p:spPr>
        <p:txBody>
          <a:bodyPr wrap="square">
            <a:spAutoFit/>
          </a:bodyPr>
          <a:lstStyle/>
          <a:p>
            <a:pPr algn="just"/>
            <a:r>
              <a:rPr lang="fr-FR" sz="2800" u="sng" dirty="0">
                <a:latin typeface="Heina's hurry" panose="03000600000000000000" pitchFamily="66" charset="0"/>
              </a:rPr>
              <a:t>Objectifs de mission</a:t>
            </a:r>
          </a:p>
        </p:txBody>
      </p:sp>
      <p:grpSp>
        <p:nvGrpSpPr>
          <p:cNvPr id="3" name="Groupe 2">
            <a:extLst>
              <a:ext uri="{FF2B5EF4-FFF2-40B4-BE49-F238E27FC236}">
                <a16:creationId xmlns:a16="http://schemas.microsoft.com/office/drawing/2014/main" id="{818689B1-F5DA-4897-AD1A-7A6D73C1FC79}"/>
              </a:ext>
            </a:extLst>
          </p:cNvPr>
          <p:cNvGrpSpPr/>
          <p:nvPr/>
        </p:nvGrpSpPr>
        <p:grpSpPr>
          <a:xfrm>
            <a:off x="875789" y="3252465"/>
            <a:ext cx="10576403" cy="2995935"/>
            <a:chOff x="875789" y="3252465"/>
            <a:chExt cx="10576403" cy="2995935"/>
          </a:xfrm>
        </p:grpSpPr>
        <p:sp>
          <p:nvSpPr>
            <p:cNvPr id="17" name="Rectangle 16">
              <a:extLst>
                <a:ext uri="{FF2B5EF4-FFF2-40B4-BE49-F238E27FC236}">
                  <a16:creationId xmlns:a16="http://schemas.microsoft.com/office/drawing/2014/main" id="{DE1F411A-2C2F-4E11-8AD5-EA6ED3C1A074}"/>
                </a:ext>
              </a:extLst>
            </p:cNvPr>
            <p:cNvSpPr/>
            <p:nvPr/>
          </p:nvSpPr>
          <p:spPr>
            <a:xfrm>
              <a:off x="875789" y="3252465"/>
              <a:ext cx="10576403" cy="2739211"/>
            </a:xfrm>
            <a:prstGeom prst="rect">
              <a:avLst/>
            </a:prstGeom>
          </p:spPr>
          <p:txBody>
            <a:bodyPr wrap="square">
              <a:spAutoFit/>
            </a:bodyPr>
            <a:lstStyle/>
            <a:p>
              <a:pPr marL="457200" indent="-457200" algn="just">
                <a:buFontTx/>
                <a:buChar char="-"/>
              </a:pPr>
              <a:r>
                <a:rPr lang="fr-FR" sz="2800" dirty="0">
                  <a:latin typeface="Heina's hurry" panose="03000600000000000000" pitchFamily="66" charset="0"/>
                </a:rPr>
                <a:t>Réussir la conception d’une sonde et d’un lanceur le plus fidèle possible à la réalité</a:t>
              </a:r>
            </a:p>
            <a:p>
              <a:pPr marL="457200" indent="-457200" algn="just">
                <a:buFontTx/>
                <a:buChar char="-"/>
              </a:pPr>
              <a:r>
                <a:rPr lang="fr-FR" sz="2800" dirty="0">
                  <a:latin typeface="Heina's hurry" panose="03000600000000000000" pitchFamily="66" charset="0"/>
                </a:rPr>
                <a:t>Respecter la chronologie historique de la mission</a:t>
              </a:r>
            </a:p>
            <a:p>
              <a:pPr marL="457200" indent="-457200" algn="just">
                <a:buFontTx/>
                <a:buChar char="-"/>
              </a:pPr>
              <a:r>
                <a:rPr lang="fr-FR" sz="2800" dirty="0">
                  <a:latin typeface="Heina's hurry" panose="03000600000000000000" pitchFamily="66" charset="0"/>
                </a:rPr>
                <a:t> Compléter l’ensemble des objectifs fixés par le challenge</a:t>
              </a:r>
            </a:p>
            <a:p>
              <a:pPr marL="914400" lvl="1" indent="-457200" algn="just">
                <a:buFontTx/>
                <a:buChar char="-"/>
              </a:pPr>
              <a:r>
                <a:rPr lang="fr-FR" dirty="0">
                  <a:latin typeface="Heina's hurry" panose="03000600000000000000" pitchFamily="66" charset="0"/>
                </a:rPr>
                <a:t>Mise en orbite</a:t>
              </a:r>
            </a:p>
            <a:p>
              <a:pPr marL="914400" lvl="1" indent="-457200" algn="just">
                <a:buFontTx/>
                <a:buChar char="-"/>
              </a:pPr>
              <a:r>
                <a:rPr lang="fr-FR" dirty="0">
                  <a:latin typeface="Heina's hurry" panose="03000600000000000000" pitchFamily="66" charset="0"/>
                </a:rPr>
                <a:t>Transfer en orbite héliocentrique</a:t>
              </a:r>
            </a:p>
            <a:p>
              <a:pPr marL="914400" lvl="1" indent="-457200" algn="just">
                <a:buFontTx/>
                <a:buChar char="-"/>
              </a:pPr>
              <a:r>
                <a:rPr lang="fr-FR" dirty="0">
                  <a:latin typeface="Heina's hurry" panose="03000600000000000000" pitchFamily="66" charset="0"/>
                </a:rPr>
                <a:t>Rencontre avec la cible</a:t>
              </a:r>
            </a:p>
          </p:txBody>
        </p:sp>
        <p:sp>
          <p:nvSpPr>
            <p:cNvPr id="2" name="Rectangle 1">
              <a:extLst>
                <a:ext uri="{FF2B5EF4-FFF2-40B4-BE49-F238E27FC236}">
                  <a16:creationId xmlns:a16="http://schemas.microsoft.com/office/drawing/2014/main" id="{DCE2A95E-656C-4237-AF9D-5A0C0C460A8F}"/>
                </a:ext>
              </a:extLst>
            </p:cNvPr>
            <p:cNvSpPr/>
            <p:nvPr/>
          </p:nvSpPr>
          <p:spPr>
            <a:xfrm>
              <a:off x="4953738" y="5048071"/>
              <a:ext cx="6094597" cy="1200329"/>
            </a:xfrm>
            <a:prstGeom prst="rect">
              <a:avLst/>
            </a:prstGeom>
          </p:spPr>
          <p:txBody>
            <a:bodyPr wrap="square">
              <a:spAutoFit/>
            </a:bodyPr>
            <a:lstStyle/>
            <a:p>
              <a:pPr marL="914400" lvl="1" indent="-457200" algn="just">
                <a:buFontTx/>
                <a:buChar char="-"/>
              </a:pPr>
              <a:r>
                <a:rPr lang="fr-FR" dirty="0">
                  <a:latin typeface="Heina's hurry" panose="03000600000000000000" pitchFamily="66" charset="0"/>
                </a:rPr>
                <a:t>Mise en orbite autour de la cible</a:t>
              </a:r>
            </a:p>
            <a:p>
              <a:pPr marL="914400" lvl="1" indent="-457200" algn="just">
                <a:buFontTx/>
                <a:buChar char="-"/>
              </a:pPr>
              <a:r>
                <a:rPr lang="fr-FR" dirty="0">
                  <a:latin typeface="Heina's hurry" panose="03000600000000000000" pitchFamily="66" charset="0"/>
                </a:rPr>
                <a:t>Réaliser un touch &amp; go ou se poser sur la cible</a:t>
              </a:r>
            </a:p>
            <a:p>
              <a:pPr marL="914400" lvl="1" indent="-457200" algn="just">
                <a:buFontTx/>
                <a:buChar char="-"/>
              </a:pPr>
              <a:r>
                <a:rPr lang="fr-FR" dirty="0">
                  <a:latin typeface="Heina's hurry" panose="03000600000000000000" pitchFamily="66" charset="0"/>
                </a:rPr>
                <a:t>Retour en orbite terrestre</a:t>
              </a:r>
            </a:p>
            <a:p>
              <a:pPr marL="914400" lvl="1" indent="-457200" algn="just">
                <a:buFontTx/>
                <a:buChar char="-"/>
              </a:pPr>
              <a:r>
                <a:rPr lang="fr-FR" dirty="0">
                  <a:latin typeface="Heina's hurry" panose="03000600000000000000" pitchFamily="66" charset="0"/>
                </a:rPr>
                <a:t>Rentrée atmosphérique avant amerrissage.</a:t>
              </a:r>
            </a:p>
          </p:txBody>
        </p:sp>
      </p:grpSp>
    </p:spTree>
    <p:extLst>
      <p:ext uri="{BB962C8B-B14F-4D97-AF65-F5344CB8AC3E}">
        <p14:creationId xmlns:p14="http://schemas.microsoft.com/office/powerpoint/2010/main" val="321357036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3" name="Rectangle 12">
            <a:extLst>
              <a:ext uri="{FF2B5EF4-FFF2-40B4-BE49-F238E27FC236}">
                <a16:creationId xmlns:a16="http://schemas.microsoft.com/office/drawing/2014/main" id="{FC7FB596-143B-4D57-A831-C656AB153C78}"/>
              </a:ext>
            </a:extLst>
          </p:cNvPr>
          <p:cNvSpPr/>
          <p:nvPr/>
        </p:nvSpPr>
        <p:spPr>
          <a:xfrm>
            <a:off x="2278425" y="1743175"/>
            <a:ext cx="7371602" cy="523220"/>
          </a:xfrm>
          <a:prstGeom prst="rect">
            <a:avLst/>
          </a:prstGeom>
        </p:spPr>
        <p:txBody>
          <a:bodyPr wrap="square">
            <a:spAutoFit/>
          </a:bodyPr>
          <a:lstStyle/>
          <a:p>
            <a:r>
              <a:rPr lang="fr-FR" sz="2800" dirty="0">
                <a:latin typeface="Heina's hurry" panose="03000600000000000000" pitchFamily="66" charset="0"/>
              </a:rPr>
              <a:t>Préparation de la mission : Objectifs</a:t>
            </a:r>
          </a:p>
        </p:txBody>
      </p:sp>
      <p:sp>
        <p:nvSpPr>
          <p:cNvPr id="14" name="Rectangle 13">
            <a:extLst>
              <a:ext uri="{FF2B5EF4-FFF2-40B4-BE49-F238E27FC236}">
                <a16:creationId xmlns:a16="http://schemas.microsoft.com/office/drawing/2014/main" id="{30712610-762C-4663-A101-464424012646}"/>
              </a:ext>
            </a:extLst>
          </p:cNvPr>
          <p:cNvSpPr/>
          <p:nvPr/>
        </p:nvSpPr>
        <p:spPr>
          <a:xfrm>
            <a:off x="8152178" y="1028321"/>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15" name="Rectangle 14">
            <a:extLst>
              <a:ext uri="{FF2B5EF4-FFF2-40B4-BE49-F238E27FC236}">
                <a16:creationId xmlns:a16="http://schemas.microsoft.com/office/drawing/2014/main" id="{DFC132E2-5C82-46CF-80C9-38D01FD5612D}"/>
              </a:ext>
            </a:extLst>
          </p:cNvPr>
          <p:cNvSpPr/>
          <p:nvPr/>
        </p:nvSpPr>
        <p:spPr>
          <a:xfrm>
            <a:off x="875790" y="2537611"/>
            <a:ext cx="10576403" cy="523220"/>
          </a:xfrm>
          <a:prstGeom prst="rect">
            <a:avLst/>
          </a:prstGeom>
        </p:spPr>
        <p:txBody>
          <a:bodyPr wrap="square">
            <a:spAutoFit/>
          </a:bodyPr>
          <a:lstStyle/>
          <a:p>
            <a:pPr algn="just"/>
            <a:r>
              <a:rPr lang="fr-FR" sz="2800" u="sng" dirty="0">
                <a:latin typeface="Heina's hurry" panose="03000600000000000000" pitchFamily="66" charset="0"/>
              </a:rPr>
              <a:t>Objectifs techniques</a:t>
            </a:r>
          </a:p>
        </p:txBody>
      </p:sp>
      <p:sp>
        <p:nvSpPr>
          <p:cNvPr id="19" name="Rectangle 18">
            <a:extLst>
              <a:ext uri="{FF2B5EF4-FFF2-40B4-BE49-F238E27FC236}">
                <a16:creationId xmlns:a16="http://schemas.microsoft.com/office/drawing/2014/main" id="{CECE7BF5-32BE-4A2A-8D6A-392FE9AF9A13}"/>
              </a:ext>
            </a:extLst>
          </p:cNvPr>
          <p:cNvSpPr/>
          <p:nvPr/>
        </p:nvSpPr>
        <p:spPr>
          <a:xfrm>
            <a:off x="875789" y="3252465"/>
            <a:ext cx="10576403" cy="1815882"/>
          </a:xfrm>
          <a:prstGeom prst="rect">
            <a:avLst/>
          </a:prstGeom>
        </p:spPr>
        <p:txBody>
          <a:bodyPr wrap="square">
            <a:spAutoFit/>
          </a:bodyPr>
          <a:lstStyle/>
          <a:p>
            <a:pPr marL="457200" indent="-457200" algn="just">
              <a:buFontTx/>
              <a:buChar char="-"/>
            </a:pPr>
            <a:r>
              <a:rPr lang="fr-FR" sz="2800" dirty="0">
                <a:latin typeface="Heina's hurry" panose="03000600000000000000" pitchFamily="66" charset="0"/>
              </a:rPr>
              <a:t>Gain de compétences en construction spatiale</a:t>
            </a:r>
          </a:p>
          <a:p>
            <a:pPr marL="457200" indent="-457200" algn="just">
              <a:buFontTx/>
              <a:buChar char="-"/>
            </a:pPr>
            <a:r>
              <a:rPr lang="fr-FR" sz="2800" dirty="0">
                <a:latin typeface="Heina's hurry" panose="03000600000000000000" pitchFamily="66" charset="0"/>
              </a:rPr>
              <a:t>Gain de compétences en technique de navigation</a:t>
            </a:r>
          </a:p>
          <a:p>
            <a:pPr marL="457200" indent="-457200" algn="just">
              <a:buFontTx/>
              <a:buChar char="-"/>
            </a:pPr>
            <a:r>
              <a:rPr lang="fr-FR" sz="2800" dirty="0">
                <a:latin typeface="Heina's hurry" panose="03000600000000000000" pitchFamily="66" charset="0"/>
              </a:rPr>
              <a:t>Gain de compétences en technique d’approche</a:t>
            </a:r>
          </a:p>
          <a:p>
            <a:pPr marL="457200" indent="-457200" algn="just">
              <a:buFontTx/>
              <a:buChar char="-"/>
            </a:pPr>
            <a:r>
              <a:rPr lang="fr-FR" sz="2800" dirty="0">
                <a:latin typeface="Heina's hurry" panose="03000600000000000000" pitchFamily="66" charset="0"/>
              </a:rPr>
              <a:t>Amélioration de notre gestion des ressources (carburant)</a:t>
            </a:r>
            <a:endParaRPr lang="fr-FR" dirty="0">
              <a:latin typeface="Heina's hurry" panose="03000600000000000000" pitchFamily="66" charset="0"/>
            </a:endParaRPr>
          </a:p>
        </p:txBody>
      </p:sp>
    </p:spTree>
    <p:extLst>
      <p:ext uri="{BB962C8B-B14F-4D97-AF65-F5344CB8AC3E}">
        <p14:creationId xmlns:p14="http://schemas.microsoft.com/office/powerpoint/2010/main" val="6084041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grpSp>
        <p:nvGrpSpPr>
          <p:cNvPr id="14" name="Groupe 13">
            <a:extLst>
              <a:ext uri="{FF2B5EF4-FFF2-40B4-BE49-F238E27FC236}">
                <a16:creationId xmlns:a16="http://schemas.microsoft.com/office/drawing/2014/main" id="{E89061B7-1EC5-43A8-A44D-5D5C378A664B}"/>
              </a:ext>
            </a:extLst>
          </p:cNvPr>
          <p:cNvGrpSpPr/>
          <p:nvPr/>
        </p:nvGrpSpPr>
        <p:grpSpPr>
          <a:xfrm>
            <a:off x="748155" y="2308151"/>
            <a:ext cx="7666424" cy="4079949"/>
            <a:chOff x="3537337" y="1787482"/>
            <a:chExt cx="8107611" cy="4136687"/>
          </a:xfrm>
        </p:grpSpPr>
        <p:pic>
          <p:nvPicPr>
            <p:cNvPr id="15" name="Image 14">
              <a:extLst>
                <a:ext uri="{FF2B5EF4-FFF2-40B4-BE49-F238E27FC236}">
                  <a16:creationId xmlns:a16="http://schemas.microsoft.com/office/drawing/2014/main" id="{11B19EEE-A5F2-428D-91CC-38DA663FE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337" y="1787482"/>
              <a:ext cx="5433587" cy="3841304"/>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D2895356-08D6-4B5B-ACB7-A97E1A9BBD4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47120" y="1880838"/>
              <a:ext cx="4835494" cy="4043331"/>
            </a:xfrm>
            <a:prstGeom prst="rect">
              <a:avLst/>
            </a:prstGeom>
          </p:spPr>
        </p:pic>
        <p:pic>
          <p:nvPicPr>
            <p:cNvPr id="19" name="Image 18">
              <a:extLst>
                <a:ext uri="{FF2B5EF4-FFF2-40B4-BE49-F238E27FC236}">
                  <a16:creationId xmlns:a16="http://schemas.microsoft.com/office/drawing/2014/main" id="{6F80288C-2986-4551-BBC3-52DD53915AE9}"/>
                </a:ext>
              </a:extLst>
            </p:cNvPr>
            <p:cNvPicPr>
              <a:picLocks noChangeAspect="1"/>
            </p:cNvPicPr>
            <p:nvPr/>
          </p:nvPicPr>
          <p:blipFill>
            <a:blip r:embed="rId6">
              <a:duotone>
                <a:schemeClr val="accent6">
                  <a:shade val="45000"/>
                  <a:satMod val="135000"/>
                </a:schemeClr>
                <a:prstClr val="white"/>
              </a:duotone>
            </a:blip>
            <a:stretch>
              <a:fillRect/>
            </a:stretch>
          </p:blipFill>
          <p:spPr>
            <a:xfrm>
              <a:off x="9067393" y="1787482"/>
              <a:ext cx="2577555" cy="3892660"/>
            </a:xfrm>
            <a:prstGeom prst="rect">
              <a:avLst/>
            </a:prstGeom>
            <a:ln>
              <a:noFill/>
            </a:ln>
            <a:effectLst>
              <a:outerShdw blurRad="190500" algn="tl" rotWithShape="0">
                <a:srgbClr val="000000">
                  <a:alpha val="70000"/>
                </a:srgbClr>
              </a:outerShdw>
            </a:effectLst>
          </p:spPr>
        </p:pic>
        <p:cxnSp>
          <p:nvCxnSpPr>
            <p:cNvPr id="21" name="Connecteur droit avec flèche 20">
              <a:extLst>
                <a:ext uri="{FF2B5EF4-FFF2-40B4-BE49-F238E27FC236}">
                  <a16:creationId xmlns:a16="http://schemas.microsoft.com/office/drawing/2014/main" id="{5BFC009C-F5F0-4E6F-BB28-C634495EFF88}"/>
                </a:ext>
              </a:extLst>
            </p:cNvPr>
            <p:cNvCxnSpPr/>
            <p:nvPr/>
          </p:nvCxnSpPr>
          <p:spPr>
            <a:xfrm>
              <a:off x="7939749" y="2117459"/>
              <a:ext cx="0" cy="318135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1AD92D7C-9F27-4D99-A87A-8CA64E0D3CCF}"/>
                </a:ext>
              </a:extLst>
            </p:cNvPr>
            <p:cNvSpPr txBox="1"/>
            <p:nvPr/>
          </p:nvSpPr>
          <p:spPr>
            <a:xfrm>
              <a:off x="7939749" y="3643089"/>
              <a:ext cx="679041" cy="461665"/>
            </a:xfrm>
            <a:prstGeom prst="rect">
              <a:avLst/>
            </a:prstGeom>
            <a:noFill/>
          </p:spPr>
          <p:txBody>
            <a:bodyPr wrap="square" rtlCol="0">
              <a:spAutoFit/>
            </a:bodyPr>
            <a:lstStyle/>
            <a:p>
              <a:r>
                <a:rPr lang="fr-FR" sz="1200" dirty="0">
                  <a:solidFill>
                    <a:schemeClr val="bg1"/>
                  </a:solidFill>
                </a:rPr>
                <a:t>Approx. 900 m</a:t>
              </a:r>
            </a:p>
          </p:txBody>
        </p:sp>
        <p:cxnSp>
          <p:nvCxnSpPr>
            <p:cNvPr id="23" name="Connecteur droit avec flèche 22">
              <a:extLst>
                <a:ext uri="{FF2B5EF4-FFF2-40B4-BE49-F238E27FC236}">
                  <a16:creationId xmlns:a16="http://schemas.microsoft.com/office/drawing/2014/main" id="{1BC1A6D9-7839-4071-AC51-70066575AF14}"/>
                </a:ext>
              </a:extLst>
            </p:cNvPr>
            <p:cNvCxnSpPr>
              <a:cxnSpLocks/>
            </p:cNvCxnSpPr>
            <p:nvPr/>
          </p:nvCxnSpPr>
          <p:spPr>
            <a:xfrm>
              <a:off x="4567452" y="2102703"/>
              <a:ext cx="3224212"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ZoneTexte 1">
            <a:extLst>
              <a:ext uri="{FF2B5EF4-FFF2-40B4-BE49-F238E27FC236}">
                <a16:creationId xmlns:a16="http://schemas.microsoft.com/office/drawing/2014/main" id="{B087DA97-72CC-43AE-B476-D00A5AE47B84}"/>
              </a:ext>
            </a:extLst>
          </p:cNvPr>
          <p:cNvSpPr txBox="1"/>
          <p:nvPr/>
        </p:nvSpPr>
        <p:spPr>
          <a:xfrm>
            <a:off x="8546342" y="2308151"/>
            <a:ext cx="3036058" cy="3785652"/>
          </a:xfrm>
          <a:prstGeom prst="rect">
            <a:avLst/>
          </a:prstGeom>
          <a:noFill/>
        </p:spPr>
        <p:txBody>
          <a:bodyPr wrap="square" rtlCol="0">
            <a:spAutoFit/>
          </a:bodyPr>
          <a:lstStyle/>
          <a:p>
            <a:r>
              <a:rPr lang="fr-FR" sz="2000" dirty="0" err="1">
                <a:latin typeface="Heina's hurry" panose="03000600000000000000" pitchFamily="66" charset="0"/>
              </a:rPr>
              <a:t>Ryugu</a:t>
            </a:r>
            <a:r>
              <a:rPr lang="fr-FR" sz="2000" dirty="0">
                <a:latin typeface="Heina's hurry" panose="03000600000000000000" pitchFamily="66" charset="0"/>
              </a:rPr>
              <a:t> est un </a:t>
            </a:r>
            <a:r>
              <a:rPr lang="fr-FR" sz="2000" dirty="0" err="1">
                <a:latin typeface="Heina's hurry" panose="03000600000000000000" pitchFamily="66" charset="0"/>
              </a:rPr>
              <a:t>astéroîde</a:t>
            </a:r>
            <a:r>
              <a:rPr lang="fr-FR" sz="2000" dirty="0">
                <a:latin typeface="Heina's hurry" panose="03000600000000000000" pitchFamily="66" charset="0"/>
              </a:rPr>
              <a:t> de type C découvert en 1999 par le projet LINEAR.</a:t>
            </a:r>
          </a:p>
          <a:p>
            <a:endParaRPr lang="fr-FR" sz="2000" dirty="0">
              <a:latin typeface="Heina's hurry" panose="03000600000000000000" pitchFamily="66" charset="0"/>
            </a:endParaRPr>
          </a:p>
          <a:p>
            <a:r>
              <a:rPr lang="fr-FR" sz="2000" dirty="0">
                <a:latin typeface="Heina's hurry" panose="03000600000000000000" pitchFamily="66" charset="0"/>
              </a:rPr>
              <a:t>LE premier nom de </a:t>
            </a:r>
            <a:r>
              <a:rPr lang="fr-FR" sz="2000" dirty="0" err="1">
                <a:latin typeface="Heina's hurry" panose="03000600000000000000" pitchFamily="66" charset="0"/>
              </a:rPr>
              <a:t>Ryugu</a:t>
            </a:r>
            <a:r>
              <a:rPr lang="fr-FR" sz="2000" dirty="0">
                <a:latin typeface="Heina's hurry" panose="03000600000000000000" pitchFamily="66" charset="0"/>
              </a:rPr>
              <a:t> fût JU3, jusqu’en 2015.</a:t>
            </a:r>
          </a:p>
          <a:p>
            <a:endParaRPr lang="fr-FR" sz="2000" dirty="0">
              <a:latin typeface="Heina's hurry" panose="03000600000000000000" pitchFamily="66" charset="0"/>
            </a:endParaRPr>
          </a:p>
          <a:p>
            <a:r>
              <a:rPr lang="fr-FR" sz="2000" dirty="0" err="1">
                <a:latin typeface="Heina's hurry" panose="03000600000000000000" pitchFamily="66" charset="0"/>
              </a:rPr>
              <a:t>Ryugu</a:t>
            </a:r>
            <a:r>
              <a:rPr lang="fr-FR" sz="2000" dirty="0">
                <a:latin typeface="Heina's hurry" panose="03000600000000000000" pitchFamily="66" charset="0"/>
              </a:rPr>
              <a:t> est de forme sphérique avec un sol couvert de rocher.</a:t>
            </a:r>
          </a:p>
          <a:p>
            <a:endParaRPr lang="fr-FR" sz="2000" dirty="0">
              <a:latin typeface="Heina's hurry" panose="03000600000000000000" pitchFamily="66" charset="0"/>
            </a:endParaRPr>
          </a:p>
          <a:p>
            <a:endParaRPr lang="fr-FR" sz="2000" dirty="0">
              <a:latin typeface="Heina's hurry" panose="03000600000000000000" pitchFamily="66" charset="0"/>
            </a:endParaRPr>
          </a:p>
        </p:txBody>
      </p:sp>
      <p:sp>
        <p:nvSpPr>
          <p:cNvPr id="25" name="Rectangle 24">
            <a:extLst>
              <a:ext uri="{FF2B5EF4-FFF2-40B4-BE49-F238E27FC236}">
                <a16:creationId xmlns:a16="http://schemas.microsoft.com/office/drawing/2014/main" id="{A3FE0857-0DFA-445C-B91F-58E70D9FC9F5}"/>
              </a:ext>
            </a:extLst>
          </p:cNvPr>
          <p:cNvSpPr/>
          <p:nvPr/>
        </p:nvSpPr>
        <p:spPr>
          <a:xfrm>
            <a:off x="2278425" y="1743175"/>
            <a:ext cx="7371602" cy="523220"/>
          </a:xfrm>
          <a:prstGeom prst="rect">
            <a:avLst/>
          </a:prstGeom>
        </p:spPr>
        <p:txBody>
          <a:bodyPr wrap="square">
            <a:spAutoFit/>
          </a:bodyPr>
          <a:lstStyle/>
          <a:p>
            <a:r>
              <a:rPr lang="fr-FR" sz="2800" dirty="0">
                <a:latin typeface="Heina's hurry" panose="03000600000000000000" pitchFamily="66" charset="0"/>
              </a:rPr>
              <a:t>Préparation de la mission : la cible</a:t>
            </a:r>
          </a:p>
        </p:txBody>
      </p:sp>
    </p:spTree>
    <p:extLst>
      <p:ext uri="{BB962C8B-B14F-4D97-AF65-F5344CB8AC3E}">
        <p14:creationId xmlns:p14="http://schemas.microsoft.com/office/powerpoint/2010/main" val="9034893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accent6"/>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609600"/>
            <a:ext cx="10972800" cy="56388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cap="flat">
            <a:noFill/>
            <a:miter lim="800000"/>
          </a:ln>
        </p:spPr>
        <p:style>
          <a:lnRef idx="1">
            <a:schemeClr val="accent1"/>
          </a:lnRef>
          <a:fillRef idx="3">
            <a:schemeClr val="accent1"/>
          </a:fillRef>
          <a:effectRef idx="2">
            <a:schemeClr val="accent1"/>
          </a:effectRef>
          <a:fontRef idx="minor">
            <a:schemeClr val="lt1"/>
          </a:fontRef>
        </p:style>
      </p:sp>
      <p:pic>
        <p:nvPicPr>
          <p:cNvPr id="11" name="Picture 6" descr="https://i0.wp.com/kerbalspacechallenge.fr/wp-content/uploads/2019/04/logoayabusa2.jpg?resize=735%2C628&amp;ssl=1">
            <a:extLst>
              <a:ext uri="{FF2B5EF4-FFF2-40B4-BE49-F238E27FC236}">
                <a16:creationId xmlns:a16="http://schemas.microsoft.com/office/drawing/2014/main" id="{941E78BF-11A9-4875-BF8A-DCABB82C14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904" y="831616"/>
            <a:ext cx="1505584" cy="1287274"/>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06513B98-A190-4218-A633-CE89BE57326B}"/>
              </a:ext>
            </a:extLst>
          </p:cNvPr>
          <p:cNvSpPr txBox="1">
            <a:spLocks/>
          </p:cNvSpPr>
          <p:nvPr/>
        </p:nvSpPr>
        <p:spPr>
          <a:xfrm>
            <a:off x="2278426" y="742545"/>
            <a:ext cx="6172782" cy="884340"/>
          </a:xfrm>
          <a:prstGeom prst="rect">
            <a:avLst/>
          </a:prstGeom>
          <a:effectLst/>
        </p:spPr>
        <p:txBody>
          <a:bodyPr vert="horz" lIns="91440" tIns="45720" rIns="91440" bIns="45720" rtlCol="0" anchor="b">
            <a:normAutofit fontScale="82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fr-FR" b="1" u="sng" dirty="0">
                <a:solidFill>
                  <a:schemeClr val="tx1"/>
                </a:solidFill>
                <a:latin typeface="Heina's hurry" panose="03000600000000000000" pitchFamily="66" charset="0"/>
              </a:rPr>
              <a:t>Kerbal Space Challenge III</a:t>
            </a:r>
            <a:endParaRPr lang="fr-FR" i="1" u="sng" dirty="0">
              <a:solidFill>
                <a:schemeClr val="tx1"/>
              </a:solidFill>
              <a:latin typeface="Heina's hurry" panose="03000600000000000000" pitchFamily="66" charset="0"/>
            </a:endParaRPr>
          </a:p>
        </p:txBody>
      </p:sp>
      <p:sp>
        <p:nvSpPr>
          <p:cNvPr id="17" name="Rectangle 16">
            <a:extLst>
              <a:ext uri="{FF2B5EF4-FFF2-40B4-BE49-F238E27FC236}">
                <a16:creationId xmlns:a16="http://schemas.microsoft.com/office/drawing/2014/main" id="{8860CFB4-4515-4FBF-B6F9-D40BF83B6BDC}"/>
              </a:ext>
            </a:extLst>
          </p:cNvPr>
          <p:cNvSpPr/>
          <p:nvPr/>
        </p:nvSpPr>
        <p:spPr>
          <a:xfrm>
            <a:off x="8114361" y="1026895"/>
            <a:ext cx="3401918" cy="523220"/>
          </a:xfrm>
          <a:prstGeom prst="rect">
            <a:avLst/>
          </a:prstGeom>
        </p:spPr>
        <p:txBody>
          <a:bodyPr wrap="square">
            <a:spAutoFit/>
          </a:bodyPr>
          <a:lstStyle/>
          <a:p>
            <a:r>
              <a:rPr lang="fr-FR" sz="2800" i="1" dirty="0">
                <a:latin typeface="Heina's hurry" panose="03000600000000000000" pitchFamily="66" charset="0"/>
              </a:rPr>
              <a:t>Mission</a:t>
            </a:r>
            <a:r>
              <a:rPr lang="fr-FR" sz="2800" dirty="0">
                <a:latin typeface="Heina's hurry" panose="03000600000000000000" pitchFamily="66" charset="0"/>
              </a:rPr>
              <a:t> </a:t>
            </a:r>
            <a:r>
              <a:rPr lang="fr-FR" sz="2800" i="1" dirty="0">
                <a:latin typeface="Heina's hurry" panose="03000600000000000000" pitchFamily="66" charset="0"/>
              </a:rPr>
              <a:t>Hayabusa II</a:t>
            </a:r>
            <a:endParaRPr lang="fr-FR" sz="2800" dirty="0">
              <a:latin typeface="Heina's hurry" panose="03000600000000000000" pitchFamily="66" charset="0"/>
            </a:endParaRPr>
          </a:p>
        </p:txBody>
      </p:sp>
      <p:sp>
        <p:nvSpPr>
          <p:cNvPr id="2" name="ZoneTexte 1">
            <a:extLst>
              <a:ext uri="{FF2B5EF4-FFF2-40B4-BE49-F238E27FC236}">
                <a16:creationId xmlns:a16="http://schemas.microsoft.com/office/drawing/2014/main" id="{B087DA97-72CC-43AE-B476-D00A5AE47B84}"/>
              </a:ext>
            </a:extLst>
          </p:cNvPr>
          <p:cNvSpPr txBox="1"/>
          <p:nvPr/>
        </p:nvSpPr>
        <p:spPr>
          <a:xfrm>
            <a:off x="8246364" y="1995836"/>
            <a:ext cx="3401917" cy="4093428"/>
          </a:xfrm>
          <a:prstGeom prst="rect">
            <a:avLst/>
          </a:prstGeom>
          <a:noFill/>
        </p:spPr>
        <p:txBody>
          <a:bodyPr wrap="square" rtlCol="0">
            <a:spAutoFit/>
          </a:bodyPr>
          <a:lstStyle/>
          <a:p>
            <a:r>
              <a:rPr lang="fr-FR" sz="2000" dirty="0">
                <a:latin typeface="Heina's hurry" panose="03000600000000000000" pitchFamily="66" charset="0"/>
              </a:rPr>
              <a:t>Difficultés d’approche :</a:t>
            </a:r>
          </a:p>
          <a:p>
            <a:endParaRPr lang="fr-FR" sz="2000" dirty="0">
              <a:latin typeface="Heina's hurry" panose="03000600000000000000" pitchFamily="66" charset="0"/>
            </a:endParaRPr>
          </a:p>
          <a:p>
            <a:r>
              <a:rPr lang="fr-FR" sz="2000" dirty="0">
                <a:latin typeface="Heina's hurry" panose="03000600000000000000" pitchFamily="66" charset="0"/>
              </a:rPr>
              <a:t>- Tourne autour du Soleil sur une orbite elliptique, entre 0,96 UA, au plus près, et 1,41 UA, au plus. Cette orbite le classe dans la famille Apollon (ou Apollo), des corps qui évoluent parfois à l'intérieur et parfois à l'extérieur de l'orbite de la Terre.</a:t>
            </a:r>
          </a:p>
        </p:txBody>
      </p:sp>
      <p:pic>
        <p:nvPicPr>
          <p:cNvPr id="1026" name="Picture 2" descr="Image associÃ©e">
            <a:extLst>
              <a:ext uri="{FF2B5EF4-FFF2-40B4-BE49-F238E27FC236}">
                <a16:creationId xmlns:a16="http://schemas.microsoft.com/office/drawing/2014/main" id="{C5D5D208-6281-4CE4-A76A-56B9BE2DA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898">
            <a:off x="961686" y="2474250"/>
            <a:ext cx="6922807" cy="34496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0" name="Rectangle 19">
            <a:extLst>
              <a:ext uri="{FF2B5EF4-FFF2-40B4-BE49-F238E27FC236}">
                <a16:creationId xmlns:a16="http://schemas.microsoft.com/office/drawing/2014/main" id="{B52D641A-39CB-4BD9-8F92-D1CA88CB2531}"/>
              </a:ext>
            </a:extLst>
          </p:cNvPr>
          <p:cNvSpPr/>
          <p:nvPr/>
        </p:nvSpPr>
        <p:spPr>
          <a:xfrm>
            <a:off x="2278425" y="1743175"/>
            <a:ext cx="7371602" cy="523220"/>
          </a:xfrm>
          <a:prstGeom prst="rect">
            <a:avLst/>
          </a:prstGeom>
        </p:spPr>
        <p:txBody>
          <a:bodyPr wrap="square">
            <a:spAutoFit/>
          </a:bodyPr>
          <a:lstStyle/>
          <a:p>
            <a:r>
              <a:rPr lang="fr-FR" sz="2800" dirty="0">
                <a:latin typeface="Heina's hurry" panose="03000600000000000000" pitchFamily="66" charset="0"/>
              </a:rPr>
              <a:t>Préparation de la mission : la cible</a:t>
            </a:r>
          </a:p>
        </p:txBody>
      </p:sp>
    </p:spTree>
    <p:extLst>
      <p:ext uri="{BB962C8B-B14F-4D97-AF65-F5344CB8AC3E}">
        <p14:creationId xmlns:p14="http://schemas.microsoft.com/office/powerpoint/2010/main" val="1443963712"/>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otalTime>772</TotalTime>
  <Words>1890</Words>
  <Application>Microsoft Office PowerPoint</Application>
  <PresentationFormat>Grand écran</PresentationFormat>
  <Paragraphs>289</Paragraphs>
  <Slides>36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36</vt:i4>
      </vt:variant>
    </vt:vector>
  </HeadingPairs>
  <TitlesOfParts>
    <vt:vector size="41" baseType="lpstr">
      <vt:lpstr>Arial</vt:lpstr>
      <vt:lpstr>Garamond</vt:lpstr>
      <vt:lpstr>Heina's hurry</vt:lpstr>
      <vt:lpstr>Wingdings</vt:lpstr>
      <vt:lpstr>Organique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Kerbal Space Challenge III</dc:title>
  <dc:creator>Sherwin MASHAYEKHI</dc:creator>
  <cp:lastModifiedBy>Sherwin MASHAYEKHI</cp:lastModifiedBy>
  <cp:revision>45</cp:revision>
  <dcterms:created xsi:type="dcterms:W3CDTF">2019-05-25T10:35:49Z</dcterms:created>
  <dcterms:modified xsi:type="dcterms:W3CDTF">2019-05-26T12:06:30Z</dcterms:modified>
</cp:coreProperties>
</file>